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88"/>
  </p:notesMasterIdLst>
  <p:handoutMasterIdLst>
    <p:handoutMasterId r:id="rId89"/>
  </p:handoutMasterIdLst>
  <p:sldIdLst>
    <p:sldId id="431" r:id="rId2"/>
    <p:sldId id="432" r:id="rId3"/>
    <p:sldId id="435" r:id="rId4"/>
    <p:sldId id="436" r:id="rId5"/>
    <p:sldId id="434" r:id="rId6"/>
    <p:sldId id="433" r:id="rId7"/>
    <p:sldId id="437" r:id="rId8"/>
    <p:sldId id="440" r:id="rId9"/>
    <p:sldId id="452" r:id="rId10"/>
    <p:sldId id="429" r:id="rId11"/>
    <p:sldId id="420" r:id="rId12"/>
    <p:sldId id="339" r:id="rId13"/>
    <p:sldId id="453" r:id="rId14"/>
    <p:sldId id="438" r:id="rId15"/>
    <p:sldId id="423" r:id="rId16"/>
    <p:sldId id="444" r:id="rId17"/>
    <p:sldId id="445" r:id="rId18"/>
    <p:sldId id="443" r:id="rId19"/>
    <p:sldId id="446" r:id="rId20"/>
    <p:sldId id="447" r:id="rId21"/>
    <p:sldId id="448" r:id="rId22"/>
    <p:sldId id="449" r:id="rId23"/>
    <p:sldId id="450" r:id="rId24"/>
    <p:sldId id="451" r:id="rId25"/>
    <p:sldId id="424" r:id="rId26"/>
    <p:sldId id="428" r:id="rId27"/>
    <p:sldId id="441" r:id="rId28"/>
    <p:sldId id="442" r:id="rId29"/>
    <p:sldId id="439" r:id="rId30"/>
    <p:sldId id="427" r:id="rId31"/>
    <p:sldId id="419" r:id="rId32"/>
    <p:sldId id="421" r:id="rId33"/>
    <p:sldId id="320" r:id="rId34"/>
    <p:sldId id="335" r:id="rId35"/>
    <p:sldId id="358" r:id="rId36"/>
    <p:sldId id="405" r:id="rId37"/>
    <p:sldId id="404" r:id="rId38"/>
    <p:sldId id="256" r:id="rId39"/>
    <p:sldId id="409" r:id="rId40"/>
    <p:sldId id="257" r:id="rId41"/>
    <p:sldId id="259" r:id="rId42"/>
    <p:sldId id="363" r:id="rId43"/>
    <p:sldId id="411" r:id="rId44"/>
    <p:sldId id="258" r:id="rId45"/>
    <p:sldId id="400" r:id="rId46"/>
    <p:sldId id="280" r:id="rId47"/>
    <p:sldId id="272" r:id="rId48"/>
    <p:sldId id="301" r:id="rId49"/>
    <p:sldId id="378" r:id="rId50"/>
    <p:sldId id="412" r:id="rId51"/>
    <p:sldId id="299" r:id="rId52"/>
    <p:sldId id="300" r:id="rId53"/>
    <p:sldId id="414" r:id="rId54"/>
    <p:sldId id="415" r:id="rId55"/>
    <p:sldId id="273" r:id="rId56"/>
    <p:sldId id="265" r:id="rId57"/>
    <p:sldId id="426" r:id="rId58"/>
    <p:sldId id="274" r:id="rId59"/>
    <p:sldId id="416" r:id="rId60"/>
    <p:sldId id="377" r:id="rId61"/>
    <p:sldId id="401" r:id="rId62"/>
    <p:sldId id="403" r:id="rId63"/>
    <p:sldId id="266" r:id="rId64"/>
    <p:sldId id="267" r:id="rId65"/>
    <p:sldId id="413" r:id="rId66"/>
    <p:sldId id="347" r:id="rId67"/>
    <p:sldId id="356" r:id="rId68"/>
    <p:sldId id="357" r:id="rId69"/>
    <p:sldId id="418" r:id="rId70"/>
    <p:sldId id="386" r:id="rId71"/>
    <p:sldId id="384" r:id="rId72"/>
    <p:sldId id="385" r:id="rId73"/>
    <p:sldId id="388" r:id="rId74"/>
    <p:sldId id="417" r:id="rId75"/>
    <p:sldId id="382" r:id="rId76"/>
    <p:sldId id="311" r:id="rId77"/>
    <p:sldId id="365" r:id="rId78"/>
    <p:sldId id="327" r:id="rId79"/>
    <p:sldId id="329" r:id="rId80"/>
    <p:sldId id="354" r:id="rId81"/>
    <p:sldId id="303" r:id="rId82"/>
    <p:sldId id="304" r:id="rId83"/>
    <p:sldId id="305" r:id="rId84"/>
    <p:sldId id="373" r:id="rId85"/>
    <p:sldId id="306" r:id="rId86"/>
    <p:sldId id="307" r:id="rId8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934" autoAdjust="0"/>
    <p:restoredTop sz="94660"/>
  </p:normalViewPr>
  <p:slideViewPr>
    <p:cSldViewPr>
      <p:cViewPr>
        <p:scale>
          <a:sx n="75" d="100"/>
          <a:sy n="75" d="100"/>
        </p:scale>
        <p:origin x="-184" y="6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printerSettings" Target="printerSettings/printerSettings1.bin"/><Relationship Id="rId91" Type="http://schemas.openxmlformats.org/officeDocument/2006/relationships/presProps" Target="presProps.xml"/><Relationship Id="rId92" Type="http://schemas.openxmlformats.org/officeDocument/2006/relationships/viewProps" Target="viewProps.xml"/><Relationship Id="rId93" Type="http://schemas.openxmlformats.org/officeDocument/2006/relationships/theme" Target="theme/theme1.xml"/><Relationship Id="rId94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notesMaster" Target="notesMasters/notesMaster1.xml"/><Relationship Id="rId8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269FCE-5386-834E-8452-D8FFAA26C319}" type="datetimeFigureOut">
              <a:rPr lang="en-US" smtClean="0"/>
              <a:pPr/>
              <a:t>9/16/15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B378DD-9CF2-5844-AF0A-41C1AD4969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9065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fld id="{C01E69BD-FE42-D344-92DB-99E786201A69}" type="datetime1">
              <a:rPr lang="en-US"/>
              <a:pPr>
                <a:defRPr/>
              </a:pPr>
              <a:t>9/16/15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fld id="{8BE6E685-C383-594F-97E9-A16276AEDC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8392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5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691C275-8F4D-8C46-AAEF-0442D0845689}" type="slidenum">
              <a:rPr lang="en-US" sz="1200">
                <a:latin typeface="Calibri" charset="0"/>
              </a:rPr>
              <a:pPr eaLnBrk="1" hangingPunct="1"/>
              <a:t>41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BB61D04-44BE-6D46-9E37-64063D18A2A7}" type="slidenum">
              <a:rPr lang="en-US" sz="1200">
                <a:latin typeface="Calibri" charset="0"/>
              </a:rPr>
              <a:pPr eaLnBrk="1" hangingPunct="1"/>
              <a:t>44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9938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</a:endParaRP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4D15553-1789-0A43-9006-53D760EF9D36}" type="slidenum">
              <a:rPr lang="en-US" sz="1200">
                <a:latin typeface="Calibri" charset="0"/>
              </a:rPr>
              <a:pPr eaLnBrk="1" hangingPunct="1"/>
              <a:t>56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5058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D106036-857C-114B-A45A-14D65F5CCDAC}" type="slidenum">
              <a:rPr lang="en-US" sz="1200">
                <a:latin typeface="Calibri" charset="0"/>
              </a:rPr>
              <a:pPr eaLnBrk="1" hangingPunct="1"/>
              <a:t>63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</a:endParaRPr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4E63295-1329-E047-8022-643EB9C8BD06}" type="slidenum">
              <a:rPr lang="en-US" sz="1200">
                <a:latin typeface="Calibri" charset="0"/>
              </a:rPr>
              <a:pPr eaLnBrk="1" hangingPunct="1"/>
              <a:t>64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270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</a:endParaRPr>
          </a:p>
        </p:txBody>
      </p:sp>
      <p:sp>
        <p:nvSpPr>
          <p:cNvPr id="7270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1D7F7E4A-A7F1-6F4D-AC5E-2D68B95E4900}" type="slidenum">
              <a:rPr lang="en-US" sz="1200">
                <a:latin typeface="Calibri" charset="0"/>
              </a:rPr>
              <a:pPr algn="r" eaLnBrk="1" hangingPunct="1"/>
              <a:t>81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4754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6802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8850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089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</a:endParaRPr>
          </a:p>
        </p:txBody>
      </p:sp>
      <p:sp>
        <p:nvSpPr>
          <p:cNvPr id="8089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1D2652F2-3665-E94E-A539-D439DEA5F386}" type="slidenum">
              <a:rPr lang="en-US" sz="1200">
                <a:latin typeface="Calibri" charset="0"/>
              </a:rPr>
              <a:pPr algn="r" eaLnBrk="1" hangingPunct="1"/>
              <a:t>86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BB61D04-44BE-6D46-9E37-64063D18A2A7}" type="slidenum">
              <a:rPr lang="en-US" sz="1200">
                <a:latin typeface="Calibri" charset="0"/>
              </a:rPr>
              <a:pPr eaLnBrk="1" hangingPunct="1"/>
              <a:t>18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9938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</a:endParaRP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4D15553-1789-0A43-9006-53D760EF9D36}" type="slidenum">
              <a:rPr lang="en-US" sz="1200">
                <a:latin typeface="Calibri" charset="0"/>
              </a:rPr>
              <a:pPr eaLnBrk="1" hangingPunct="1"/>
              <a:t>22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5058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8DB8CB6-1063-0241-9AB3-442B92EB9179}" type="slidenum">
              <a:rPr lang="en-US" sz="1200">
                <a:latin typeface="Calibri" charset="0"/>
              </a:rPr>
              <a:pPr eaLnBrk="1" hangingPunct="1"/>
              <a:t>38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4827B73-DFD6-8D45-B679-BD9501EF15D2}" type="slidenum">
              <a:rPr lang="en-US" sz="1200">
                <a:latin typeface="Calibri" charset="0"/>
              </a:rPr>
              <a:pPr eaLnBrk="1" hangingPunct="1"/>
              <a:t>40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3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endParaRPr lang="en-US" sz="1800" smtClean="0">
              <a:solidFill>
                <a:srgbClr val="FFFFFF"/>
              </a:solidFill>
              <a:latin typeface="Rockwell" charset="0"/>
              <a:cs typeface="Arial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9958F-C84F-B64D-8701-03EB964CE79A}" type="datetime1">
              <a:rPr lang="en-US"/>
              <a:pPr>
                <a:defRPr/>
              </a:pPr>
              <a:t>9/16/15</a:t>
            </a:fld>
            <a:endParaRPr 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E9573-B840-4B4A-A503-8D68617C53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329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B9D09-AC8E-8749-9718-CD17A83E7133}" type="datetime1">
              <a:rPr lang="en-US"/>
              <a:pPr>
                <a:defRPr/>
              </a:pPr>
              <a:t>9/16/15</a:t>
            </a:fld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95CE5-0E32-F645-99F8-570CD63EDE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719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8B316-8154-134F-9BB4-FE5A756BA5CB}" type="datetime1">
              <a:rPr lang="en-US"/>
              <a:pPr>
                <a:defRPr/>
              </a:pPr>
              <a:t>9/16/15</a:t>
            </a:fld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74519-EA4B-144F-AA78-C2AC156F0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35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8"/>
            <a:ext cx="8229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AB54B-37FB-9244-9BA7-C785CCE518C5}" type="datetime1">
              <a:rPr lang="en-US"/>
              <a:pPr>
                <a:defRPr/>
              </a:pPr>
              <a:t>9/16/15</a:t>
            </a:fld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808E5-FBB4-3343-A1CA-A95B433ED2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745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>
            <a:noFill/>
            <a:miter lim="800000"/>
            <a:headEnd/>
            <a:tailEnd/>
          </a:ln>
          <a:effectLst>
            <a:outerShdw blurRad="63500" dist="12900" dir="5400000" algn="tl" rotWithShape="0">
              <a:srgbClr val="000000">
                <a:alpha val="7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Rockwel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CBD35-911E-AA42-BF36-86AEEB7AAE91}" type="datetime1">
              <a:rPr lang="en-US"/>
              <a:pPr>
                <a:defRPr/>
              </a:pPr>
              <a:t>9/16/15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55F4F-56B9-D94A-AFFA-1F4186939A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2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>
            <a:noFill/>
            <a:miter lim="800000"/>
            <a:headEnd/>
            <a:tailEnd/>
          </a:ln>
          <a:effectLst>
            <a:outerShdw blurRad="63500" dist="12900" dir="5400000" algn="tl" rotWithShape="0">
              <a:srgbClr val="000000">
                <a:alpha val="7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Rockwel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812F9-DCAC-0344-8FD5-63579910A147}" type="datetime1">
              <a:rPr lang="en-US"/>
              <a:pPr>
                <a:defRPr/>
              </a:pPr>
              <a:t>9/16/15</a:t>
            </a:fld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F1562-3CE0-9D4A-B8E3-A2E97862D4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4318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>
            <a:noFill/>
            <a:miter lim="800000"/>
            <a:headEnd/>
            <a:tailEnd/>
          </a:ln>
          <a:effectLst>
            <a:outerShdw blurRad="63500" dist="12900" dir="5400000" algn="tl" rotWithShape="0">
              <a:srgbClr val="000000">
                <a:alpha val="7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Rockwel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58BE0-4A77-1B4C-8292-78EC8C6B359A}" type="datetime1">
              <a:rPr lang="en-US"/>
              <a:pPr>
                <a:defRPr/>
              </a:pPr>
              <a:t>9/16/15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C5FFF7-04AC-C943-81F1-874F7AF496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800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>
            <a:noFill/>
            <a:miter lim="800000"/>
            <a:headEnd/>
            <a:tailEnd/>
          </a:ln>
          <a:effectLst>
            <a:outerShdw blurRad="63500" dist="12900" dir="5400000" algn="tl" rotWithShape="0">
              <a:srgbClr val="000000">
                <a:alpha val="75000"/>
              </a:srgbClr>
            </a:outerShdw>
          </a:effectLst>
        </p:spPr>
        <p:txBody>
          <a:bodyPr anchor="b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Rockwell" charset="0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>
            <a:noFill/>
            <a:miter lim="800000"/>
            <a:headEnd/>
            <a:tailEnd/>
          </a:ln>
          <a:effectLst>
            <a:outerShdw blurRad="63500" dist="12900" dir="5400000" algn="tl" rotWithShape="0">
              <a:srgbClr val="000000">
                <a:alpha val="75000"/>
              </a:srgbClr>
            </a:outerShdw>
          </a:effectLst>
        </p:spPr>
        <p:txBody>
          <a:bodyPr anchor="b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Rockwel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1238F-AB22-A149-8425-C1FAD97E58BF}" type="datetime1">
              <a:rPr lang="en-US"/>
              <a:pPr>
                <a:defRPr/>
              </a:pPr>
              <a:t>9/16/15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058916-ADA2-394C-A026-20F4E15C61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614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>
            <a:noFill/>
            <a:miter lim="800000"/>
            <a:headEnd/>
            <a:tailEnd/>
          </a:ln>
          <a:effectLst>
            <a:outerShdw blurRad="63500" dist="12900" dir="5400000" algn="tl" rotWithShape="0">
              <a:srgbClr val="000000">
                <a:alpha val="7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Rockwel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FCF1E-6159-C94D-A062-29A43454CB19}" type="datetime1">
              <a:rPr lang="en-US"/>
              <a:pPr>
                <a:defRPr/>
              </a:pPr>
              <a:t>9/16/15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C17F7-55AF-0C43-ADA7-98E2146EA5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721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9B8E9-947B-0F48-8493-B35873446FF9}" type="datetime1">
              <a:rPr lang="en-US"/>
              <a:pPr>
                <a:defRPr/>
              </a:pPr>
              <a:t>9/16/15</a:t>
            </a:fld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CF21B-95D3-9C4D-9A8B-FA78179F67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060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>
            <a:noFill/>
            <a:miter lim="800000"/>
            <a:headEnd/>
            <a:tailEnd/>
          </a:ln>
          <a:effectLst>
            <a:outerShdw blurRad="63500" dist="12900" dir="5400000" algn="tl" rotWithShape="0">
              <a:srgbClr val="000000">
                <a:alpha val="7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Rockwel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4C358D-D902-8D45-A468-3359281F720D}" type="datetime1">
              <a:rPr lang="en-US"/>
              <a:pPr>
                <a:defRPr/>
              </a:pPr>
              <a:t>9/16/15</a:t>
            </a:fld>
            <a:endParaRPr lang="en-US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57C64-02A6-9548-B1BD-249C3F8783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5065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CCB906-1F0E-284F-BE0A-295E729964B7}" type="datetime1">
              <a:rPr lang="en-US"/>
              <a:pPr>
                <a:defRPr/>
              </a:pPr>
              <a:t>9/16/15</a:t>
            </a:fld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62468-4A2F-F949-96FB-026160ED7E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880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endParaRPr lang="en-US" sz="1800" smtClean="0">
              <a:solidFill>
                <a:srgbClr val="FFFFFF"/>
              </a:solidFill>
              <a:latin typeface="Rockwell" charset="0"/>
              <a:cs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solidFill>
                  <a:srgbClr val="B9BBB2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rgbClr val="B9BBB2"/>
                </a:solidFill>
                <a:cs typeface="Arial" charset="0"/>
              </a:defRPr>
            </a:lvl1pPr>
          </a:lstStyle>
          <a:p>
            <a:pPr>
              <a:defRPr/>
            </a:pPr>
            <a:fld id="{F1F2BA0E-7B95-204D-9CDD-CF64A93DFAB9}" type="datetime1">
              <a:rPr lang="en-US"/>
              <a:pPr>
                <a:defRPr/>
              </a:pPr>
              <a:t>9/16/15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DFE0D4"/>
                </a:solidFill>
                <a:cs typeface="Arial" charset="0"/>
              </a:defRPr>
            </a:lvl1pPr>
          </a:lstStyle>
          <a:p>
            <a:pPr>
              <a:defRPr/>
            </a:pPr>
            <a:fld id="{EAC09EF1-9CC7-D84B-BE80-F15C2F021D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3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57" r:id="rId7"/>
    <p:sldLayoutId id="2147483967" r:id="rId8"/>
    <p:sldLayoutId id="2147483968" r:id="rId9"/>
    <p:sldLayoutId id="2147483958" r:id="rId10"/>
    <p:sldLayoutId id="2147483959" r:id="rId11"/>
    <p:sldLayoutId id="2147483960" r:id="rId12"/>
  </p:sldLayoutIdLst>
  <p:txStyles>
    <p:titleStyle>
      <a:lvl1pPr marL="53975" indent="-53975" algn="r" rtl="0" eaLnBrk="0" fontAlgn="base" hangingPunct="0">
        <a:spcBef>
          <a:spcPct val="0"/>
        </a:spcBef>
        <a:spcAft>
          <a:spcPct val="0"/>
        </a:spcAft>
        <a:defRPr sz="4600" kern="1200">
          <a:solidFill>
            <a:srgbClr val="E7EACB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ＭＳ Ｐゴシック" charset="0"/>
          <a:cs typeface="ＭＳ Ｐゴシック" charset="0"/>
        </a:defRPr>
      </a:lvl1pPr>
      <a:lvl2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-110" charset="0"/>
          <a:ea typeface="ＭＳ Ｐゴシック" charset="0"/>
          <a:cs typeface="ＭＳ Ｐゴシック" charset="0"/>
        </a:defRPr>
      </a:lvl2pPr>
      <a:lvl3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-110" charset="0"/>
          <a:ea typeface="ＭＳ Ｐゴシック" charset="0"/>
          <a:cs typeface="ＭＳ Ｐゴシック" charset="0"/>
        </a:defRPr>
      </a:lvl3pPr>
      <a:lvl4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-110" charset="0"/>
          <a:ea typeface="ＭＳ Ｐゴシック" charset="0"/>
          <a:cs typeface="ＭＳ Ｐゴシック" charset="0"/>
        </a:defRPr>
      </a:lvl4pPr>
      <a:lvl5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-110" charset="0"/>
          <a:ea typeface="ＭＳ Ｐゴシック" charset="0"/>
          <a:cs typeface="ＭＳ Ｐゴシック" charset="0"/>
        </a:defRPr>
      </a:lvl5pPr>
      <a:lvl6pPr marL="5111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-110" charset="0"/>
        </a:defRPr>
      </a:lvl6pPr>
      <a:lvl7pPr marL="9683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-110" charset="0"/>
        </a:defRPr>
      </a:lvl7pPr>
      <a:lvl8pPr marL="14255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-110" charset="0"/>
        </a:defRPr>
      </a:lvl8pPr>
      <a:lvl9pPr marL="18827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-110" charset="0"/>
        </a:defRPr>
      </a:lvl9pPr>
    </p:titleStyle>
    <p:bodyStyle>
      <a:lvl1pPr marL="292100" indent="-292100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charset="0"/>
        <a:buChar char="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28600" algn="l" rtl="0" eaLnBrk="0" fontAlgn="base" hangingPunct="0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822325" indent="-190500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charset="0"/>
        <a:buChar char=""/>
        <a:defRPr sz="23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004888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charset="0"/>
        <a:buChar char="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1187450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charset="0"/>
        <a:buChar char=""/>
        <a:defRPr sz="19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www.youtube.com/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faRlFsYmkeY" TargetMode="External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gi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earsonsuccessnet.com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Remind.com" TargetMode="Externa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fieldbio.wikispaces.com/Home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hyperlink" Target="http://www.youtube.com/watch?v=Fjr3A_kfspM" TargetMode="Externa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www.youtube.com/" TargetMode="Externa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faRlFsYmkeY" TargetMode="External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lassroom.google.com" TargetMode="Externa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gif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8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1.pn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143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9/8 ATB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What material is found inside the nucleus of a cell?</a:t>
            </a:r>
          </a:p>
          <a:p>
            <a:pPr>
              <a:defRPr/>
            </a:pPr>
            <a:r>
              <a:rPr lang="en-US" dirty="0" smtClean="0"/>
              <a:t>Today:</a:t>
            </a:r>
          </a:p>
          <a:p>
            <a:pPr lvl="1">
              <a:defRPr/>
            </a:pPr>
            <a:r>
              <a:rPr lang="en-US" dirty="0" smtClean="0"/>
              <a:t>Turn in parent info sheet</a:t>
            </a:r>
          </a:p>
          <a:p>
            <a:pPr lvl="1">
              <a:defRPr/>
            </a:pPr>
            <a:r>
              <a:rPr lang="en-US" dirty="0" smtClean="0"/>
              <a:t>Finish the pre-test</a:t>
            </a:r>
          </a:p>
          <a:p>
            <a:pPr>
              <a:defRPr/>
            </a:pPr>
            <a:r>
              <a:rPr lang="en-US" dirty="0" smtClean="0"/>
              <a:t>Tomorrow – </a:t>
            </a:r>
          </a:p>
          <a:p>
            <a:pPr lvl="1">
              <a:defRPr/>
            </a:pPr>
            <a:r>
              <a:rPr lang="en-US" dirty="0" smtClean="0"/>
              <a:t>Getting online with the </a:t>
            </a:r>
            <a:r>
              <a:rPr lang="en-US" dirty="0" err="1" smtClean="0"/>
              <a:t>chromebooks</a:t>
            </a:r>
            <a:endParaRPr lang="en-US" dirty="0" smtClean="0"/>
          </a:p>
          <a:p>
            <a:pPr lvl="1">
              <a:defRPr/>
            </a:pPr>
            <a:r>
              <a:rPr lang="en-US" dirty="0" smtClean="0"/>
              <a:t>Start online book assignment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956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Assigment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Follow the directions and use the book to answer </a:t>
            </a:r>
            <a:r>
              <a:rPr lang="en-US" smtClean="0"/>
              <a:t>the questions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397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254000"/>
            <a:ext cx="8839200" cy="1143000"/>
          </a:xfrm>
        </p:spPr>
        <p:txBody>
          <a:bodyPr>
            <a:normAutofit/>
          </a:bodyPr>
          <a:lstStyle/>
          <a:p>
            <a:r>
              <a:rPr lang="en-US" sz="3000" b="1" u="sng" dirty="0">
                <a:effectLst/>
              </a:rPr>
              <a:t>Biology – Chapter 1 Refresher – 20 points</a:t>
            </a:r>
            <a:r>
              <a:rPr lang="en-US" sz="3000" dirty="0">
                <a:effectLst/>
              </a:rPr>
              <a:t/>
            </a:r>
            <a:br>
              <a:rPr lang="en-US" sz="3000" dirty="0">
                <a:effectLst/>
              </a:rPr>
            </a:b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53000"/>
          </a:xfrm>
        </p:spPr>
        <p:txBody>
          <a:bodyPr/>
          <a:lstStyle/>
          <a:p>
            <a:pPr lvl="0"/>
            <a:r>
              <a:rPr lang="en-US" sz="2000" dirty="0"/>
              <a:t>Find the Index. </a:t>
            </a:r>
          </a:p>
          <a:p>
            <a:pPr lvl="1"/>
            <a:r>
              <a:rPr lang="en-US" sz="2000" dirty="0"/>
              <a:t>What page does it start on? </a:t>
            </a:r>
          </a:p>
          <a:p>
            <a:r>
              <a:rPr lang="en-US" sz="2000" dirty="0"/>
              <a:t> </a:t>
            </a:r>
          </a:p>
          <a:p>
            <a:pPr lvl="1"/>
            <a:r>
              <a:rPr lang="en-US" sz="2000" dirty="0"/>
              <a:t>How can you use the index? </a:t>
            </a:r>
            <a:endParaRPr lang="en-US" sz="2000" dirty="0" smtClean="0"/>
          </a:p>
          <a:p>
            <a:pPr lvl="2"/>
            <a:r>
              <a:rPr lang="en-US" sz="1700" dirty="0" smtClean="0">
                <a:solidFill>
                  <a:srgbClr val="FFFF00"/>
                </a:solidFill>
              </a:rPr>
              <a:t>To find terms in the book</a:t>
            </a:r>
            <a:endParaRPr lang="en-US" sz="1700" dirty="0">
              <a:solidFill>
                <a:srgbClr val="FFFF00"/>
              </a:solidFill>
            </a:endParaRPr>
          </a:p>
          <a:p>
            <a:r>
              <a:rPr lang="en-US" sz="2000" dirty="0"/>
              <a:t> </a:t>
            </a:r>
          </a:p>
          <a:p>
            <a:pPr lvl="0"/>
            <a:r>
              <a:rPr lang="en-US" sz="2000" dirty="0"/>
              <a:t>Find the glossary:</a:t>
            </a:r>
          </a:p>
          <a:p>
            <a:pPr lvl="1"/>
            <a:r>
              <a:rPr lang="en-US" sz="2000" dirty="0"/>
              <a:t>What page does it start on? </a:t>
            </a:r>
          </a:p>
          <a:p>
            <a:pPr marL="0" indent="0">
              <a:buNone/>
            </a:pPr>
            <a:r>
              <a:rPr lang="en-US" sz="2000" dirty="0"/>
              <a:t> </a:t>
            </a:r>
          </a:p>
          <a:p>
            <a:pPr lvl="1"/>
            <a:r>
              <a:rPr lang="en-US" sz="2000" dirty="0"/>
              <a:t>How is the glossary used? </a:t>
            </a:r>
            <a:endParaRPr lang="en-US" sz="2000" dirty="0" smtClean="0"/>
          </a:p>
          <a:p>
            <a:pPr lvl="2"/>
            <a:r>
              <a:rPr lang="en-US" sz="1700" dirty="0" smtClean="0">
                <a:solidFill>
                  <a:srgbClr val="FFFF00"/>
                </a:solidFill>
              </a:rPr>
              <a:t>It defines the bold terms in the book</a:t>
            </a:r>
            <a:endParaRPr lang="en-US" sz="1700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sz="2000" dirty="0"/>
              <a:t> </a:t>
            </a:r>
          </a:p>
          <a:p>
            <a:pPr lvl="0"/>
            <a:r>
              <a:rPr lang="en-US" sz="2000" dirty="0"/>
              <a:t>Find the Contents section in the front of the book:</a:t>
            </a:r>
          </a:p>
          <a:p>
            <a:pPr lvl="1"/>
            <a:r>
              <a:rPr lang="en-US" sz="2000" dirty="0"/>
              <a:t>What page does it start on? 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What is the name of chapter 8? </a:t>
            </a:r>
          </a:p>
        </p:txBody>
      </p:sp>
    </p:spTree>
    <p:extLst>
      <p:ext uri="{BB962C8B-B14F-4D97-AF65-F5344CB8AC3E}">
        <p14:creationId xmlns:p14="http://schemas.microsoft.com/office/powerpoint/2010/main" val="777055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800" b="1" u="sng" dirty="0">
                <a:effectLst/>
              </a:rPr>
              <a:t>Biology – Chapter 1 </a:t>
            </a:r>
            <a:r>
              <a:rPr lang="en-US" sz="2800" b="1" u="sng" dirty="0" smtClean="0">
                <a:effectLst/>
              </a:rPr>
              <a:t>Refresher Scientific Method</a:t>
            </a:r>
            <a:r>
              <a:rPr lang="en-US" sz="2800" dirty="0">
                <a:effectLst/>
              </a:rPr>
              <a:t/>
            </a:r>
            <a:br>
              <a:rPr lang="en-US" sz="2800" dirty="0">
                <a:effectLst/>
              </a:rPr>
            </a:br>
            <a:endParaRPr lang="en-US" sz="2800" dirty="0">
              <a:effectLst>
                <a:outerShdw blurRad="38100" dist="38100" dir="2700000" algn="tl">
                  <a:srgbClr val="FFFFFF"/>
                </a:outerShdw>
              </a:effectLst>
              <a:latin typeface="Rockwell" charset="0"/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991600" cy="6019800"/>
          </a:xfrm>
        </p:spPr>
        <p:txBody>
          <a:bodyPr/>
          <a:lstStyle/>
          <a:p>
            <a:pPr lvl="0"/>
            <a:r>
              <a:rPr lang="en-US" sz="2500" dirty="0"/>
              <a:t>Use the index to find the page in the book that discusses “</a:t>
            </a:r>
            <a:r>
              <a:rPr lang="en-US" sz="2500" u="sng" dirty="0"/>
              <a:t>Scientific Methodology</a:t>
            </a:r>
            <a:r>
              <a:rPr lang="en-US" sz="2500" dirty="0"/>
              <a:t>”.  Read about the scientific method and answer the questions below</a:t>
            </a:r>
            <a:r>
              <a:rPr lang="en-US" sz="2500" dirty="0" smtClean="0"/>
              <a:t>.</a:t>
            </a:r>
          </a:p>
          <a:p>
            <a:pPr lvl="0"/>
            <a:endParaRPr lang="en-US" sz="2500" dirty="0"/>
          </a:p>
          <a:p>
            <a:r>
              <a:rPr lang="en-US" sz="2500" dirty="0"/>
              <a:t> </a:t>
            </a:r>
            <a:r>
              <a:rPr lang="en-US" sz="2500" dirty="0" smtClean="0"/>
              <a:t>Describe </a:t>
            </a:r>
            <a:r>
              <a:rPr lang="en-US" sz="2500" dirty="0"/>
              <a:t>the difference between an </a:t>
            </a:r>
            <a:r>
              <a:rPr lang="en-US" sz="2500" u="sng" dirty="0"/>
              <a:t>observation</a:t>
            </a:r>
            <a:r>
              <a:rPr lang="en-US" sz="2500" dirty="0"/>
              <a:t> and a </a:t>
            </a:r>
            <a:r>
              <a:rPr lang="en-US" sz="2500" u="sng" dirty="0"/>
              <a:t>hypothesis</a:t>
            </a:r>
            <a:r>
              <a:rPr lang="en-US" sz="2500" dirty="0" smtClean="0"/>
              <a:t>?</a:t>
            </a:r>
          </a:p>
          <a:p>
            <a:pPr lvl="1"/>
            <a:endParaRPr lang="en-US" sz="1900" dirty="0" smtClean="0"/>
          </a:p>
          <a:p>
            <a:endParaRPr lang="en-US" sz="2500" dirty="0" smtClean="0"/>
          </a:p>
          <a:p>
            <a:pPr marL="631825" lvl="2" indent="0">
              <a:buNone/>
            </a:pPr>
            <a:endParaRPr lang="en-US" sz="2500" b="1" dirty="0"/>
          </a:p>
          <a:p>
            <a:endParaRPr lang="en-US" sz="2500" dirty="0"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9/16 - ATB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ONE characteristic of life?</a:t>
            </a:r>
          </a:p>
          <a:p>
            <a:r>
              <a:rPr lang="en-US" dirty="0" smtClean="0"/>
              <a:t>Today:</a:t>
            </a:r>
          </a:p>
          <a:p>
            <a:pPr lvl="1"/>
            <a:r>
              <a:rPr lang="en-US" dirty="0" smtClean="0"/>
              <a:t>Discuss the characteristics of life</a:t>
            </a:r>
          </a:p>
          <a:p>
            <a:pPr lvl="1"/>
            <a:r>
              <a:rPr lang="en-US" dirty="0" smtClean="0"/>
              <a:t>Get your study guide</a:t>
            </a:r>
          </a:p>
          <a:p>
            <a:pPr lvl="2"/>
            <a:r>
              <a:rPr lang="en-US" dirty="0" smtClean="0"/>
              <a:t>We will be working / reviewing it tomorrow</a:t>
            </a:r>
          </a:p>
          <a:p>
            <a:pPr lvl="2"/>
            <a:endParaRPr lang="en-US" dirty="0"/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Friday </a:t>
            </a:r>
            <a:r>
              <a:rPr lang="en-US" dirty="0" smtClean="0">
                <a:solidFill>
                  <a:srgbClr val="FFFF00"/>
                </a:solidFill>
                <a:sym typeface="Wingdings"/>
              </a:rPr>
              <a:t> First Quiz!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396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400800"/>
          </a:xfrm>
        </p:spPr>
        <p:txBody>
          <a:bodyPr/>
          <a:lstStyle/>
          <a:p>
            <a:r>
              <a:rPr lang="en-US" sz="2800" dirty="0"/>
              <a:t>List the five steps and BREFILY DESCRIBE EACH STEP (using Figure 1-3 should be helpful).  </a:t>
            </a:r>
          </a:p>
          <a:p>
            <a:r>
              <a:rPr lang="en-US" sz="2800" dirty="0"/>
              <a:t>What is the experiment in the book about</a:t>
            </a:r>
            <a:r>
              <a:rPr lang="en-US" sz="2800" dirty="0" smtClean="0"/>
              <a:t>?</a:t>
            </a:r>
          </a:p>
          <a:p>
            <a:pPr lvl="1"/>
            <a:r>
              <a:rPr lang="en-US" sz="2800" dirty="0" smtClean="0"/>
              <a:t> </a:t>
            </a:r>
            <a:r>
              <a:rPr lang="en-US" sz="2800" b="1" dirty="0" smtClean="0"/>
              <a:t> </a:t>
            </a:r>
            <a:r>
              <a:rPr lang="en-US" sz="2800" b="1" dirty="0">
                <a:solidFill>
                  <a:srgbClr val="FFFF00"/>
                </a:solidFill>
              </a:rPr>
              <a:t>The way marsh grasses grow</a:t>
            </a:r>
          </a:p>
          <a:p>
            <a:r>
              <a:rPr lang="en-US" sz="2800" dirty="0"/>
              <a:t>Steps of the Scientific Method</a:t>
            </a:r>
          </a:p>
          <a:p>
            <a:pPr lvl="1"/>
            <a:r>
              <a:rPr lang="en-US" sz="2800" dirty="0">
                <a:solidFill>
                  <a:srgbClr val="FFFF00"/>
                </a:solidFill>
              </a:rPr>
              <a:t>Observe / ask questions</a:t>
            </a:r>
          </a:p>
          <a:p>
            <a:pPr lvl="1"/>
            <a:r>
              <a:rPr lang="en-US" sz="2800" dirty="0">
                <a:solidFill>
                  <a:srgbClr val="FFFF00"/>
                </a:solidFill>
              </a:rPr>
              <a:t>Inferring / hypothesizing</a:t>
            </a:r>
          </a:p>
          <a:p>
            <a:pPr lvl="1"/>
            <a:r>
              <a:rPr lang="en-US" sz="2800" dirty="0">
                <a:solidFill>
                  <a:srgbClr val="FFFF00"/>
                </a:solidFill>
              </a:rPr>
              <a:t>Designing a controlled experiment</a:t>
            </a:r>
          </a:p>
          <a:p>
            <a:pPr lvl="1"/>
            <a:r>
              <a:rPr lang="en-US" sz="2800" dirty="0">
                <a:solidFill>
                  <a:srgbClr val="FFFF00"/>
                </a:solidFill>
              </a:rPr>
              <a:t>Collect / Analyze Data</a:t>
            </a:r>
          </a:p>
          <a:p>
            <a:pPr lvl="1"/>
            <a:r>
              <a:rPr lang="en-US" sz="2800" dirty="0">
                <a:solidFill>
                  <a:srgbClr val="FFFF00"/>
                </a:solidFill>
              </a:rPr>
              <a:t>Draw conclusions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522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/>
          </p:nvPr>
        </p:nvSpPr>
        <p:spPr bwMode="auto">
          <a:xfrm>
            <a:off x="609600" y="0"/>
            <a:ext cx="8229600" cy="660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effectLst/>
                <a:latin typeface="Rockwell" charset="0"/>
              </a:rPr>
              <a:t>8 Characteristics </a:t>
            </a:r>
            <a:r>
              <a:rPr lang="en-US" dirty="0">
                <a:effectLst/>
                <a:latin typeface="Rockwell" charset="0"/>
              </a:rPr>
              <a:t>of  Life</a:t>
            </a:r>
          </a:p>
        </p:txBody>
      </p:sp>
      <p:sp>
        <p:nvSpPr>
          <p:cNvPr id="44035" name="Rectangle 3"/>
          <p:cNvSpPr>
            <a:spLocks noGrp="1"/>
          </p:cNvSpPr>
          <p:nvPr>
            <p:ph type="body" idx="1"/>
          </p:nvPr>
        </p:nvSpPr>
        <p:spPr>
          <a:xfrm>
            <a:off x="25400" y="609600"/>
            <a:ext cx="9118600" cy="6248400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</a:pPr>
            <a:r>
              <a:rPr lang="en-US" sz="2800" dirty="0" smtClean="0">
                <a:latin typeface="Rockwell" charset="0"/>
              </a:rPr>
              <a:t>Living things are made up of basic units called cells</a:t>
            </a:r>
          </a:p>
          <a:p>
            <a:pPr marL="925513" lvl="1" indent="-514350" eaLnBrk="1" hangingPunct="1">
              <a:buFont typeface="+mj-lt"/>
              <a:buAutoNum type="arabicPeriod"/>
            </a:pPr>
            <a:r>
              <a:rPr lang="en-US" sz="2800" dirty="0" smtClean="0">
                <a:latin typeface="Rockwell" charset="0"/>
              </a:rPr>
              <a:t>These cells are ORGANIZED </a:t>
            </a:r>
            <a:r>
              <a:rPr lang="en-US" sz="2800" dirty="0">
                <a:latin typeface="Rockwell" charset="0"/>
              </a:rPr>
              <a:t>(cell organization)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2800" dirty="0">
                <a:latin typeface="Rockwell" charset="0"/>
              </a:rPr>
              <a:t>Living things are based on a genetic code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2800" dirty="0">
                <a:latin typeface="Rockwell" charset="0"/>
              </a:rPr>
              <a:t>Living </a:t>
            </a:r>
            <a:r>
              <a:rPr lang="en-US" sz="2800" dirty="0" smtClean="0">
                <a:latin typeface="Rockwell" charset="0"/>
              </a:rPr>
              <a:t>things obtain and use materials and energy</a:t>
            </a:r>
          </a:p>
          <a:p>
            <a:pPr marL="925513" lvl="1" indent="-514350" eaLnBrk="1" hangingPunct="1">
              <a:buFont typeface="+mj-lt"/>
              <a:buAutoNum type="arabicPeriod"/>
            </a:pPr>
            <a:r>
              <a:rPr lang="en-US" sz="2800" dirty="0" smtClean="0">
                <a:latin typeface="Rockwell" charset="0"/>
              </a:rPr>
              <a:t>Living things have a </a:t>
            </a:r>
            <a:r>
              <a:rPr lang="en-US" sz="2800" dirty="0">
                <a:latin typeface="Rockwell" charset="0"/>
              </a:rPr>
              <a:t>METABOLISM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2800" dirty="0" smtClean="0">
                <a:latin typeface="Rockwell" charset="0"/>
              </a:rPr>
              <a:t>Living </a:t>
            </a:r>
            <a:r>
              <a:rPr lang="en-US" sz="2800" dirty="0">
                <a:latin typeface="Rockwell" charset="0"/>
              </a:rPr>
              <a:t>things </a:t>
            </a:r>
            <a:r>
              <a:rPr lang="en-US" sz="2800" dirty="0" smtClean="0">
                <a:latin typeface="Rockwell" charset="0"/>
              </a:rPr>
              <a:t>reproduce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2800" dirty="0" smtClean="0">
                <a:latin typeface="Rockwell" charset="0"/>
              </a:rPr>
              <a:t>Living </a:t>
            </a:r>
            <a:r>
              <a:rPr lang="en-US" sz="2800" dirty="0">
                <a:latin typeface="Rockwell" charset="0"/>
              </a:rPr>
              <a:t>things GROW and DEVELOP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2800" dirty="0" smtClean="0">
                <a:latin typeface="Rockwell" charset="0"/>
              </a:rPr>
              <a:t>Life </a:t>
            </a:r>
            <a:r>
              <a:rPr lang="en-US" sz="2800" dirty="0">
                <a:latin typeface="Rockwell" charset="0"/>
              </a:rPr>
              <a:t>responds to </a:t>
            </a:r>
            <a:r>
              <a:rPr lang="en-US" sz="2800" dirty="0" smtClean="0">
                <a:latin typeface="Rockwell" charset="0"/>
              </a:rPr>
              <a:t>their environment (STIMULI)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2800" dirty="0" smtClean="0">
                <a:latin typeface="Rockwell" charset="0"/>
              </a:rPr>
              <a:t>Living </a:t>
            </a:r>
            <a:r>
              <a:rPr lang="en-US" sz="2800" dirty="0">
                <a:latin typeface="Rockwell" charset="0"/>
              </a:rPr>
              <a:t>things maintain </a:t>
            </a:r>
            <a:r>
              <a:rPr lang="en-US" sz="2800" dirty="0" smtClean="0">
                <a:latin typeface="Rockwell" charset="0"/>
              </a:rPr>
              <a:t>HOMEOSTASIS</a:t>
            </a:r>
          </a:p>
          <a:p>
            <a:pPr marL="925513" lvl="1" indent="-514350" eaLnBrk="1" hangingPunct="1">
              <a:buFont typeface="+mj-lt"/>
              <a:buAutoNum type="arabicPeriod"/>
            </a:pPr>
            <a:r>
              <a:rPr lang="en-US" sz="2800" dirty="0" smtClean="0">
                <a:latin typeface="Rockwell" charset="0"/>
              </a:rPr>
              <a:t>Maintain a stable internal environment</a:t>
            </a:r>
            <a:endParaRPr lang="en-US" sz="2800" dirty="0">
              <a:latin typeface="Rockwell" charset="0"/>
            </a:endParaRP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2800" dirty="0" smtClean="0">
                <a:latin typeface="Rockwell" charset="0"/>
              </a:rPr>
              <a:t>Living </a:t>
            </a:r>
            <a:r>
              <a:rPr lang="en-US" sz="2800" dirty="0">
                <a:latin typeface="Rockwell" charset="0"/>
              </a:rPr>
              <a:t>things </a:t>
            </a:r>
            <a:r>
              <a:rPr lang="en-US" sz="2800" dirty="0" smtClean="0">
                <a:latin typeface="Rockwell" charset="0"/>
              </a:rPr>
              <a:t>EVOLVE (change over time)</a:t>
            </a:r>
            <a:endParaRPr lang="en-US" sz="2800" dirty="0">
              <a:latin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852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4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4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40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40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r>
              <a:rPr lang="en-US" dirty="0">
                <a:effectLst/>
                <a:latin typeface="Rockwell" charset="0"/>
              </a:rPr>
              <a:t>7 Characteristics of  Life</a:t>
            </a:r>
          </a:p>
        </p:txBody>
      </p:sp>
      <p:sp>
        <p:nvSpPr>
          <p:cNvPr id="44035" name="Rectangle 3"/>
          <p:cNvSpPr>
            <a:spLocks noGrp="1"/>
          </p:cNvSpPr>
          <p:nvPr>
            <p:ph type="body" idx="1"/>
          </p:nvPr>
        </p:nvSpPr>
        <p:spPr>
          <a:xfrm>
            <a:off x="0" y="1371600"/>
            <a:ext cx="8839200" cy="4678363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</a:pPr>
            <a:r>
              <a:rPr lang="en-US" dirty="0">
                <a:latin typeface="Rockwell" charset="0"/>
              </a:rPr>
              <a:t>Life is ORGANIZED (cell organization)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>
                <a:latin typeface="Rockwell" charset="0"/>
              </a:rPr>
              <a:t>Life responds to STIMULI (responsiveness)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>
                <a:latin typeface="Rockwell" charset="0"/>
              </a:rPr>
              <a:t>Living things maintain HOMEOSTASIS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>
                <a:latin typeface="Rockwell" charset="0"/>
              </a:rPr>
              <a:t>Living things have a METABOLISM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>
                <a:latin typeface="Rockwell" charset="0"/>
              </a:rPr>
              <a:t>Living things GROW and DEVELOP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>
                <a:latin typeface="Rockwell" charset="0"/>
              </a:rPr>
              <a:t>Living things REPRODUCE (using DNA, passing on genes)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>
                <a:latin typeface="Rockwell" charset="0"/>
              </a:rPr>
              <a:t>Living things EVOLVE</a:t>
            </a:r>
          </a:p>
          <a:p>
            <a:pPr eaLnBrk="1" hangingPunct="1"/>
            <a:endParaRPr lang="en-US" dirty="0">
              <a:latin typeface="Rockwell" charset="0"/>
            </a:endParaRPr>
          </a:p>
          <a:p>
            <a:pPr eaLnBrk="1" hangingPunct="1"/>
            <a:endParaRPr lang="en-US" dirty="0">
              <a:latin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604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ffectLst/>
              <a:latin typeface="Rockwell" charset="0"/>
            </a:endParaRPr>
          </a:p>
        </p:txBody>
      </p:sp>
      <p:sp>
        <p:nvSpPr>
          <p:cNvPr id="3584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>
              <a:latin typeface="Rockwell" charset="0"/>
            </a:endParaRPr>
          </a:p>
        </p:txBody>
      </p:sp>
      <p:pic>
        <p:nvPicPr>
          <p:cNvPr id="35843" name="Picture 5" descr="7 properties of lif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363" y="0"/>
            <a:ext cx="58578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1665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 idx="4294967295"/>
          </p:nvPr>
        </p:nvSpPr>
        <p:spPr>
          <a:xfrm>
            <a:off x="387350" y="6350"/>
            <a:ext cx="7516812" cy="985838"/>
          </a:xfrm>
        </p:spPr>
        <p:txBody>
          <a:bodyPr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Characteristics of Life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4294967295"/>
          </p:nvPr>
        </p:nvSpPr>
        <p:spPr>
          <a:xfrm>
            <a:off x="152400" y="838200"/>
            <a:ext cx="8229600" cy="5715000"/>
          </a:xfrm>
        </p:spPr>
        <p:txBody>
          <a:bodyPr/>
          <a:lstStyle/>
          <a:p>
            <a:pPr marL="925513" lvl="1" indent="-514350" eaLnBrk="1" hangingPunct="1"/>
            <a:r>
              <a:rPr lang="en-US" dirty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The basic unit of life is the </a:t>
            </a:r>
            <a:r>
              <a:rPr lang="en-US" u="sng" dirty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cell</a:t>
            </a:r>
            <a:endParaRPr lang="en-US" dirty="0">
              <a:solidFill>
                <a:srgbClr val="FFFF00"/>
              </a:solidFill>
              <a:latin typeface="Rockwell" charset="0"/>
              <a:ea typeface="ＭＳ Ｐゴシック" charset="0"/>
            </a:endParaRPr>
          </a:p>
        </p:txBody>
      </p:sp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371600"/>
            <a:ext cx="3429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2819400" cy="250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710113"/>
            <a:ext cx="3581400" cy="214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116388"/>
            <a:ext cx="3886200" cy="274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Picture 1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371600"/>
            <a:ext cx="3810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806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660400"/>
          </a:xfrm>
        </p:spPr>
        <p:txBody>
          <a:bodyPr/>
          <a:lstStyle/>
          <a:p>
            <a:pPr eaLnBrk="1" hangingPunct="1"/>
            <a:r>
              <a:rPr lang="en-US" sz="3400">
                <a:effectLst/>
                <a:latin typeface="Rockwell" charset="0"/>
              </a:rPr>
              <a:t>Characteristics of Life</a:t>
            </a:r>
          </a:p>
        </p:txBody>
      </p:sp>
      <p:sp>
        <p:nvSpPr>
          <p:cNvPr id="83971" name="Rectangle 3"/>
          <p:cNvSpPr>
            <a:spLocks noGrp="1"/>
          </p:cNvSpPr>
          <p:nvPr>
            <p:ph type="body" idx="1"/>
          </p:nvPr>
        </p:nvSpPr>
        <p:spPr>
          <a:xfrm>
            <a:off x="381000" y="457200"/>
            <a:ext cx="8229600" cy="4983163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FFFF00"/>
                </a:solidFill>
                <a:latin typeface="Rockwell" charset="0"/>
                <a:sym typeface="Wingdings" charset="0"/>
              </a:rPr>
              <a:t>Living things are made of cells</a:t>
            </a:r>
            <a:endParaRPr lang="en-US" dirty="0">
              <a:solidFill>
                <a:srgbClr val="FFFF00"/>
              </a:solidFill>
              <a:latin typeface="Rockwell" charset="0"/>
              <a:sym typeface="Wingdings" charset="0"/>
            </a:endParaRPr>
          </a:p>
          <a:p>
            <a:pPr eaLnBrk="1" hangingPunct="1"/>
            <a:r>
              <a:rPr lang="en-US" dirty="0" smtClean="0">
                <a:latin typeface="Rockwell" charset="0"/>
                <a:sym typeface="Wingdings" charset="0"/>
              </a:rPr>
              <a:t> 	</a:t>
            </a:r>
            <a:r>
              <a:rPr lang="en-US" dirty="0" smtClean="0">
                <a:latin typeface="Rockwell" charset="0"/>
              </a:rPr>
              <a:t>Life </a:t>
            </a:r>
            <a:r>
              <a:rPr lang="en-US" dirty="0">
                <a:latin typeface="Rockwell" charset="0"/>
              </a:rPr>
              <a:t>is </a:t>
            </a:r>
            <a:r>
              <a:rPr lang="en-US" u="sng" dirty="0" smtClean="0">
                <a:latin typeface="Rockwell" charset="0"/>
              </a:rPr>
              <a:t>ORGANIZED</a:t>
            </a:r>
            <a:r>
              <a:rPr lang="en-US" dirty="0" smtClean="0">
                <a:latin typeface="Rockwell" charset="0"/>
              </a:rPr>
              <a:t> (cell organization)</a:t>
            </a:r>
            <a:endParaRPr lang="en-US" u="sng" dirty="0">
              <a:latin typeface="Rockwell" charset="0"/>
            </a:endParaRPr>
          </a:p>
          <a:p>
            <a:pPr eaLnBrk="1" hangingPunct="1"/>
            <a:r>
              <a:rPr lang="en-US" dirty="0">
                <a:latin typeface="Rockwell" charset="0"/>
              </a:rPr>
              <a:t>Organization of living things</a:t>
            </a:r>
          </a:p>
          <a:p>
            <a:pPr eaLnBrk="1" hangingPunct="1"/>
            <a:endParaRPr lang="en-US" dirty="0">
              <a:latin typeface="Rockwell" charset="0"/>
            </a:endParaRPr>
          </a:p>
          <a:p>
            <a:pPr eaLnBrk="1" hangingPunct="1"/>
            <a:r>
              <a:rPr lang="en-US" dirty="0">
                <a:latin typeface="Rockwell" charset="0"/>
              </a:rPr>
              <a:t>Organism </a:t>
            </a:r>
            <a:r>
              <a:rPr lang="en-US" dirty="0">
                <a:latin typeface="Rockwell" charset="0"/>
                <a:sym typeface="Wingdings" charset="0"/>
              </a:rPr>
              <a:t>Organ System  </a:t>
            </a:r>
            <a:r>
              <a:rPr lang="en-US" dirty="0">
                <a:latin typeface="Rockwell" charset="0"/>
              </a:rPr>
              <a:t>Organ </a:t>
            </a:r>
            <a:r>
              <a:rPr lang="en-US" dirty="0">
                <a:latin typeface="Rockwell" charset="0"/>
                <a:sym typeface="Wingdings" charset="0"/>
              </a:rPr>
              <a:t> Tissue  Cell  Organelle  Biological Molecules  Atoms</a:t>
            </a:r>
          </a:p>
          <a:p>
            <a:pPr eaLnBrk="1" hangingPunct="1"/>
            <a:r>
              <a:rPr lang="en-US" dirty="0">
                <a:latin typeface="Rockwell" charset="0"/>
                <a:sym typeface="Wingdings" charset="0"/>
              </a:rPr>
              <a:t>What are some biological molecules?</a:t>
            </a: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  <a:cs typeface="ＭＳ Ｐゴシック" charset="0"/>
                <a:sym typeface="Wingdings" charset="0"/>
              </a:rPr>
              <a:t>Proteins</a:t>
            </a: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  <a:cs typeface="ＭＳ Ｐゴシック" charset="0"/>
                <a:sym typeface="Wingdings" charset="0"/>
              </a:rPr>
              <a:t>Lipids</a:t>
            </a: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  <a:cs typeface="ＭＳ Ｐゴシック" charset="0"/>
                <a:sym typeface="Wingdings" charset="0"/>
              </a:rPr>
              <a:t>Carbohydrates</a:t>
            </a: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  <a:cs typeface="ＭＳ Ｐゴシック" charset="0"/>
                <a:sym typeface="Wingdings" charset="0"/>
              </a:rPr>
              <a:t>Nucleic acids</a:t>
            </a:r>
          </a:p>
          <a:p>
            <a:pPr lvl="1" eaLnBrk="1" hangingPunct="1">
              <a:buFontTx/>
              <a:buNone/>
            </a:pPr>
            <a:endParaRPr lang="en-US" dirty="0">
              <a:latin typeface="Rockwell" charset="0"/>
              <a:ea typeface="ＭＳ Ｐゴシック" charset="0"/>
            </a:endParaRPr>
          </a:p>
          <a:p>
            <a:pPr eaLnBrk="1" hangingPunct="1"/>
            <a:endParaRPr lang="en-US" dirty="0">
              <a:latin typeface="Rockwell" charset="0"/>
            </a:endParaRPr>
          </a:p>
        </p:txBody>
      </p:sp>
      <p:sp>
        <p:nvSpPr>
          <p:cNvPr id="83973" name="Rectangle 5"/>
          <p:cNvSpPr>
            <a:spLocks noChangeArrowheads="1"/>
          </p:cNvSpPr>
          <p:nvPr/>
        </p:nvSpPr>
        <p:spPr bwMode="auto">
          <a:xfrm>
            <a:off x="3124200" y="2514600"/>
            <a:ext cx="32004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74" name="Rectangle 6"/>
          <p:cNvSpPr>
            <a:spLocks noChangeArrowheads="1"/>
          </p:cNvSpPr>
          <p:nvPr/>
        </p:nvSpPr>
        <p:spPr bwMode="auto">
          <a:xfrm>
            <a:off x="3810000" y="2971800"/>
            <a:ext cx="24384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75" name="Rectangle 7"/>
          <p:cNvSpPr>
            <a:spLocks noChangeArrowheads="1"/>
          </p:cNvSpPr>
          <p:nvPr/>
        </p:nvSpPr>
        <p:spPr bwMode="auto">
          <a:xfrm>
            <a:off x="6324600" y="2514600"/>
            <a:ext cx="1981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76" name="Rectangle 8"/>
          <p:cNvSpPr>
            <a:spLocks noChangeArrowheads="1"/>
          </p:cNvSpPr>
          <p:nvPr/>
        </p:nvSpPr>
        <p:spPr bwMode="auto">
          <a:xfrm>
            <a:off x="762000" y="2971800"/>
            <a:ext cx="1752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77" name="Rectangle 9"/>
          <p:cNvSpPr>
            <a:spLocks noChangeArrowheads="1"/>
          </p:cNvSpPr>
          <p:nvPr/>
        </p:nvSpPr>
        <p:spPr bwMode="auto">
          <a:xfrm>
            <a:off x="6248400" y="2971800"/>
            <a:ext cx="2133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78" name="Rectangle 10"/>
          <p:cNvSpPr>
            <a:spLocks noChangeArrowheads="1"/>
          </p:cNvSpPr>
          <p:nvPr/>
        </p:nvSpPr>
        <p:spPr bwMode="auto">
          <a:xfrm>
            <a:off x="762000" y="3429000"/>
            <a:ext cx="2362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79" name="Rectangle 11"/>
          <p:cNvSpPr>
            <a:spLocks noChangeArrowheads="1"/>
          </p:cNvSpPr>
          <p:nvPr/>
        </p:nvSpPr>
        <p:spPr bwMode="auto">
          <a:xfrm>
            <a:off x="3124200" y="3429000"/>
            <a:ext cx="1524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80" name="Rectangle 12"/>
          <p:cNvSpPr>
            <a:spLocks noChangeArrowheads="1"/>
          </p:cNvSpPr>
          <p:nvPr/>
        </p:nvSpPr>
        <p:spPr bwMode="auto">
          <a:xfrm>
            <a:off x="2514600" y="2971800"/>
            <a:ext cx="1524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850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839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1" dur="500"/>
                                        <p:tgtEl>
                                          <p:spTgt spid="839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83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83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83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83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8" dur="5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83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83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9" dur="500"/>
                                        <p:tgtEl>
                                          <p:spTgt spid="839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4" dur="500"/>
                                        <p:tgtEl>
                                          <p:spTgt spid="839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8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83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83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839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3" grpId="0" animBg="1"/>
      <p:bldP spid="83974" grpId="0" animBg="1"/>
      <p:bldP spid="83975" grpId="0" animBg="1"/>
      <p:bldP spid="83976" grpId="0" animBg="1"/>
      <p:bldP spid="83977" grpId="0" animBg="1"/>
      <p:bldP spid="83978" grpId="0" animBg="1"/>
      <p:bldP spid="83979" grpId="0" animBg="1"/>
      <p:bldP spid="8398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762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9/9 ATB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791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Increasing the # of predators does what to the prey #’s?</a:t>
            </a:r>
          </a:p>
          <a:p>
            <a:pPr>
              <a:defRPr/>
            </a:pPr>
            <a:r>
              <a:rPr lang="en-US" dirty="0" smtClean="0"/>
              <a:t>Today:</a:t>
            </a:r>
          </a:p>
          <a:p>
            <a:pPr lvl="1">
              <a:defRPr/>
            </a:pPr>
            <a:r>
              <a:rPr lang="en-US" dirty="0" smtClean="0"/>
              <a:t>Period 1 -  yesterdays ATB?</a:t>
            </a:r>
          </a:p>
          <a:p>
            <a:pPr lvl="1">
              <a:defRPr/>
            </a:pPr>
            <a:r>
              <a:rPr lang="en-US" dirty="0" smtClean="0"/>
              <a:t>Any late parent information sheets?</a:t>
            </a:r>
          </a:p>
          <a:p>
            <a:pPr marL="457200" lvl="1" indent="0">
              <a:buFont typeface="Wingdings" charset="0"/>
              <a:buNone/>
              <a:defRPr/>
            </a:pPr>
            <a:endParaRPr lang="en-US" dirty="0" smtClean="0"/>
          </a:p>
          <a:p>
            <a:pPr lvl="1">
              <a:defRPr/>
            </a:pPr>
            <a:r>
              <a:rPr lang="en-US" dirty="0" smtClean="0"/>
              <a:t>Laptops:</a:t>
            </a:r>
          </a:p>
          <a:p>
            <a:pPr lvl="2">
              <a:defRPr/>
            </a:pPr>
            <a:r>
              <a:rPr lang="en-US" dirty="0" smtClean="0"/>
              <a:t>Google classroom</a:t>
            </a:r>
          </a:p>
          <a:p>
            <a:pPr lvl="2">
              <a:defRPr/>
            </a:pPr>
            <a:r>
              <a:rPr lang="en-US" dirty="0" smtClean="0"/>
              <a:t>Online book scavenger hunt and questions.</a:t>
            </a:r>
          </a:p>
          <a:p>
            <a:pPr lvl="2">
              <a:defRPr/>
            </a:pPr>
            <a:endParaRPr lang="en-US" dirty="0"/>
          </a:p>
          <a:p>
            <a:pPr lvl="2">
              <a:defRPr/>
            </a:pPr>
            <a:r>
              <a:rPr lang="en-US" dirty="0"/>
              <a:t>Start the chapter 1 book assignment (review assignment)</a:t>
            </a:r>
          </a:p>
          <a:p>
            <a:pPr lvl="2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051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ffectLst/>
              <a:latin typeface="Rockwell" charset="0"/>
            </a:endParaRPr>
          </a:p>
        </p:txBody>
      </p:sp>
      <p:sp>
        <p:nvSpPr>
          <p:cNvPr id="3789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>
              <a:latin typeface="Rockwell" charset="0"/>
            </a:endParaRPr>
          </a:p>
        </p:txBody>
      </p:sp>
      <p:pic>
        <p:nvPicPr>
          <p:cNvPr id="3789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0"/>
            <a:ext cx="54689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427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/>
          </p:cNvSpPr>
          <p:nvPr>
            <p:ph type="body" idx="1"/>
          </p:nvPr>
        </p:nvSpPr>
        <p:spPr>
          <a:xfrm>
            <a:off x="457200" y="533400"/>
            <a:ext cx="8229600" cy="56388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Rockwell" charset="0"/>
              </a:rPr>
              <a:t>B </a:t>
            </a:r>
            <a:r>
              <a:rPr lang="en-US" dirty="0" smtClean="0">
                <a:latin typeface="Rockwell" charset="0"/>
                <a:sym typeface="Wingdings"/>
              </a:rPr>
              <a:t> </a:t>
            </a:r>
            <a:r>
              <a:rPr lang="en-US" dirty="0" smtClean="0">
                <a:latin typeface="Rockwell" charset="0"/>
              </a:rPr>
              <a:t>Life </a:t>
            </a:r>
            <a:r>
              <a:rPr lang="en-US" dirty="0">
                <a:latin typeface="Rockwell" charset="0"/>
              </a:rPr>
              <a:t>responds to </a:t>
            </a:r>
            <a:r>
              <a:rPr lang="en-US" u="sng" dirty="0">
                <a:latin typeface="Rockwell" charset="0"/>
              </a:rPr>
              <a:t>STIMULI</a:t>
            </a: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</a:rPr>
              <a:t>Examples:  </a:t>
            </a:r>
          </a:p>
          <a:p>
            <a:pPr lvl="1" eaLnBrk="1" hangingPunct="1">
              <a:buFontTx/>
              <a:buNone/>
            </a:pPr>
            <a:r>
              <a:rPr lang="en-US" dirty="0" smtClean="0">
                <a:latin typeface="Rockwell" charset="0"/>
                <a:ea typeface="ＭＳ Ｐゴシック" charset="0"/>
                <a:hlinkClick r:id="rId3"/>
              </a:rPr>
              <a:t>https</a:t>
            </a:r>
            <a:r>
              <a:rPr lang="en-US" dirty="0">
                <a:latin typeface="Rockwell" charset="0"/>
                <a:ea typeface="ＭＳ Ｐゴシック" charset="0"/>
                <a:hlinkClick r:id="rId3"/>
              </a:rPr>
              <a:t>://www.youtube.com</a:t>
            </a:r>
            <a:r>
              <a:rPr lang="en-US" dirty="0" smtClean="0">
                <a:latin typeface="Rockwell" charset="0"/>
                <a:ea typeface="ＭＳ Ｐゴシック" charset="0"/>
                <a:hlinkClick r:id="rId3"/>
              </a:rPr>
              <a:t>/</a:t>
            </a:r>
            <a:endParaRPr lang="en-US" dirty="0" smtClean="0">
              <a:latin typeface="Rockwell" charset="0"/>
              <a:ea typeface="ＭＳ Ｐゴシック" charset="0"/>
            </a:endParaRPr>
          </a:p>
          <a:p>
            <a:pPr eaLnBrk="1" hangingPunct="1"/>
            <a:endParaRPr lang="en-US" dirty="0" smtClean="0">
              <a:latin typeface="Rockwell" charset="0"/>
            </a:endParaRPr>
          </a:p>
          <a:p>
            <a:pPr eaLnBrk="1" hangingPunct="1"/>
            <a:endParaRPr lang="en-US" dirty="0">
              <a:latin typeface="Rockwell" charset="0"/>
            </a:endParaRPr>
          </a:p>
          <a:p>
            <a:pPr eaLnBrk="1" hangingPunct="1"/>
            <a:r>
              <a:rPr lang="en-US" dirty="0" smtClean="0">
                <a:latin typeface="Rockwell" charset="0"/>
              </a:rPr>
              <a:t>C </a:t>
            </a:r>
            <a:r>
              <a:rPr lang="en-US" dirty="0" smtClean="0">
                <a:latin typeface="Rockwell" charset="0"/>
                <a:sym typeface="Wingdings"/>
              </a:rPr>
              <a:t> </a:t>
            </a:r>
            <a:r>
              <a:rPr lang="en-US" dirty="0" smtClean="0">
                <a:latin typeface="Rockwell" charset="0"/>
              </a:rPr>
              <a:t>Organisms </a:t>
            </a:r>
            <a:r>
              <a:rPr lang="en-US" dirty="0">
                <a:latin typeface="Rockwell" charset="0"/>
              </a:rPr>
              <a:t>maintain </a:t>
            </a:r>
            <a:r>
              <a:rPr lang="en-US" u="sng" dirty="0">
                <a:latin typeface="Rockwell" charset="0"/>
              </a:rPr>
              <a:t>HOMEOSTASIS</a:t>
            </a:r>
          </a:p>
          <a:p>
            <a:pPr lvl="1" eaLnBrk="1" hangingPunct="1"/>
            <a:r>
              <a:rPr lang="en-US" dirty="0" smtClean="0">
                <a:latin typeface="Rockwell" charset="0"/>
                <a:ea typeface="ＭＳ Ｐゴシック" charset="0"/>
              </a:rPr>
              <a:t>This is the </a:t>
            </a:r>
            <a:r>
              <a:rPr lang="en-US" dirty="0" smtClean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maintenance </a:t>
            </a:r>
            <a:r>
              <a:rPr lang="en-US" dirty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of stable internal conditions</a:t>
            </a:r>
          </a:p>
          <a:p>
            <a:pPr lvl="1" eaLnBrk="1" hangingPunct="1"/>
            <a:r>
              <a:rPr lang="en-US" u="sng" dirty="0" smtClean="0">
                <a:latin typeface="Rockwell" charset="0"/>
                <a:ea typeface="ＭＳ Ｐゴシック" charset="0"/>
              </a:rPr>
              <a:t>Examples</a:t>
            </a:r>
            <a:r>
              <a:rPr lang="en-US" dirty="0" smtClean="0">
                <a:latin typeface="Rockwell" charset="0"/>
                <a:ea typeface="ＭＳ Ｐゴシック" charset="0"/>
              </a:rPr>
              <a:t>:  </a:t>
            </a:r>
            <a:endParaRPr lang="en-US" dirty="0">
              <a:latin typeface="Rockwell" charset="0"/>
              <a:ea typeface="ＭＳ Ｐゴシック" charset="0"/>
            </a:endParaRPr>
          </a:p>
          <a:p>
            <a:pPr lvl="2" eaLnBrk="1" hangingPunct="1"/>
            <a:r>
              <a:rPr lang="en-US" dirty="0">
                <a:latin typeface="Rockwell" charset="0"/>
                <a:ea typeface="ＭＳ Ｐゴシック" charset="0"/>
              </a:rPr>
              <a:t>Temperature, levels of water,  nutrient uptake</a:t>
            </a:r>
          </a:p>
          <a:p>
            <a:pPr eaLnBrk="1" hangingPunct="1"/>
            <a:endParaRPr lang="en-US" dirty="0">
              <a:latin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079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45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27038"/>
            <a:ext cx="8229600" cy="5668962"/>
          </a:xfrm>
        </p:spPr>
        <p:txBody>
          <a:bodyPr/>
          <a:lstStyle/>
          <a:p>
            <a:pPr marL="514350" indent="-514350" eaLnBrk="1" hangingPunct="1">
              <a:lnSpc>
                <a:spcPct val="90000"/>
              </a:lnSpc>
            </a:pPr>
            <a:r>
              <a:rPr lang="en-US" sz="3000" dirty="0" smtClean="0">
                <a:latin typeface="Rockwell" charset="0"/>
              </a:rPr>
              <a:t>D </a:t>
            </a:r>
            <a:r>
              <a:rPr lang="en-US" sz="3000" dirty="0" smtClean="0">
                <a:latin typeface="Rockwell" charset="0"/>
                <a:sym typeface="Wingdings"/>
              </a:rPr>
              <a:t> </a:t>
            </a:r>
            <a:r>
              <a:rPr lang="en-US" sz="3000" dirty="0" smtClean="0">
                <a:latin typeface="Rockwell" charset="0"/>
              </a:rPr>
              <a:t>Energy </a:t>
            </a:r>
            <a:r>
              <a:rPr lang="en-US" sz="3000" dirty="0">
                <a:latin typeface="Rockwell" charset="0"/>
              </a:rPr>
              <a:t>Use or </a:t>
            </a:r>
            <a:r>
              <a:rPr lang="en-US" sz="3000" u="sng" dirty="0">
                <a:latin typeface="Rockwell" charset="0"/>
              </a:rPr>
              <a:t>METABOLISM</a:t>
            </a:r>
          </a:p>
          <a:p>
            <a:pPr marL="862013" lvl="1" indent="-514350" eaLnBrk="1" hangingPunct="1">
              <a:lnSpc>
                <a:spcPct val="90000"/>
              </a:lnSpc>
            </a:pPr>
            <a:r>
              <a:rPr lang="en-US" sz="2400" dirty="0" smtClean="0">
                <a:latin typeface="Rockwell" charset="0"/>
                <a:ea typeface="ＭＳ Ｐゴシック" charset="0"/>
              </a:rPr>
              <a:t>This is defined as </a:t>
            </a:r>
            <a:r>
              <a:rPr lang="en-US" sz="2400" dirty="0" smtClean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processes </a:t>
            </a:r>
            <a:r>
              <a:rPr lang="en-US" sz="2400" dirty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that take in and transform energy from the environment</a:t>
            </a:r>
          </a:p>
          <a:p>
            <a:pPr marL="862013" lvl="1" indent="-514350" eaLnBrk="1" hangingPunct="1">
              <a:lnSpc>
                <a:spcPct val="90000"/>
              </a:lnSpc>
            </a:pPr>
            <a:r>
              <a:rPr lang="en-US" sz="2400" dirty="0">
                <a:latin typeface="Rockwell" charset="0"/>
                <a:ea typeface="ＭＳ Ｐゴシック" charset="0"/>
              </a:rPr>
              <a:t>Examples:  </a:t>
            </a:r>
          </a:p>
          <a:p>
            <a:pPr marL="862013" lvl="1" indent="-514350" eaLnBrk="1" hangingPunct="1">
              <a:lnSpc>
                <a:spcPct val="90000"/>
              </a:lnSpc>
            </a:pPr>
            <a:endParaRPr lang="en-US" sz="2400" dirty="0">
              <a:latin typeface="Rockwell" charset="0"/>
              <a:ea typeface="ＭＳ Ｐゴシック" charset="0"/>
            </a:endParaRPr>
          </a:p>
          <a:p>
            <a:pPr marL="514350" indent="-514350" eaLnBrk="1" hangingPunct="1">
              <a:lnSpc>
                <a:spcPct val="90000"/>
              </a:lnSpc>
            </a:pPr>
            <a:r>
              <a:rPr lang="en-US" sz="3000" dirty="0" smtClean="0">
                <a:latin typeface="Rockwell" charset="0"/>
              </a:rPr>
              <a:t>E </a:t>
            </a:r>
            <a:r>
              <a:rPr lang="en-US" sz="3000" dirty="0" smtClean="0">
                <a:latin typeface="Rockwell" charset="0"/>
                <a:sym typeface="Wingdings"/>
              </a:rPr>
              <a:t> </a:t>
            </a:r>
            <a:r>
              <a:rPr lang="en-US" sz="3000" u="sng" dirty="0" smtClean="0">
                <a:latin typeface="Rockwell" charset="0"/>
              </a:rPr>
              <a:t>GROWTH</a:t>
            </a:r>
            <a:r>
              <a:rPr lang="en-US" sz="3000" dirty="0" smtClean="0">
                <a:latin typeface="Rockwell" charset="0"/>
              </a:rPr>
              <a:t> </a:t>
            </a:r>
            <a:r>
              <a:rPr lang="en-US" sz="3000" dirty="0">
                <a:latin typeface="Rockwell" charset="0"/>
              </a:rPr>
              <a:t>and </a:t>
            </a:r>
            <a:r>
              <a:rPr lang="en-US" sz="3000" u="sng" dirty="0">
                <a:latin typeface="Rockwell" charset="0"/>
              </a:rPr>
              <a:t>DEVELOPMENT</a:t>
            </a:r>
          </a:p>
          <a:p>
            <a:pPr marL="862013" lvl="1" indent="-514350" eaLnBrk="1" hangingPunct="1">
              <a:lnSpc>
                <a:spcPct val="90000"/>
              </a:lnSpc>
            </a:pPr>
            <a:r>
              <a:rPr lang="en-US" sz="2400" dirty="0">
                <a:latin typeface="Rockwell" charset="0"/>
                <a:ea typeface="ＭＳ Ｐゴシック" charset="0"/>
              </a:rPr>
              <a:t>Life </a:t>
            </a:r>
            <a:r>
              <a:rPr lang="en-US" sz="2400" dirty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grows and then changes (matures)</a:t>
            </a:r>
          </a:p>
          <a:p>
            <a:pPr marL="514350" indent="-514350" eaLnBrk="1" hangingPunct="1">
              <a:lnSpc>
                <a:spcPct val="90000"/>
              </a:lnSpc>
            </a:pPr>
            <a:endParaRPr lang="en-US" sz="3000" dirty="0">
              <a:latin typeface="Rockwell" charset="0"/>
            </a:endParaRPr>
          </a:p>
          <a:p>
            <a:pPr marL="514350" indent="-514350" eaLnBrk="1" hangingPunct="1">
              <a:lnSpc>
                <a:spcPct val="90000"/>
              </a:lnSpc>
            </a:pPr>
            <a:r>
              <a:rPr lang="en-US" sz="3000" dirty="0" smtClean="0">
                <a:latin typeface="Rockwell" charset="0"/>
              </a:rPr>
              <a:t>F </a:t>
            </a:r>
            <a:r>
              <a:rPr lang="en-US" sz="3000" dirty="0" smtClean="0">
                <a:latin typeface="Rockwell" charset="0"/>
                <a:sym typeface="Wingdings"/>
              </a:rPr>
              <a:t> </a:t>
            </a:r>
            <a:r>
              <a:rPr lang="en-US" sz="3000" u="sng" dirty="0" smtClean="0">
                <a:latin typeface="Rockwell" charset="0"/>
              </a:rPr>
              <a:t>REPRODUCTION</a:t>
            </a:r>
            <a:endParaRPr lang="en-US" sz="3000" u="sng" dirty="0">
              <a:latin typeface="Rockwell" charset="0"/>
            </a:endParaRPr>
          </a:p>
          <a:p>
            <a:pPr marL="862013" lvl="1" indent="-514350" eaLnBrk="1" hangingPunct="1">
              <a:lnSpc>
                <a:spcPct val="90000"/>
              </a:lnSpc>
            </a:pPr>
            <a:r>
              <a:rPr lang="en-US" sz="2400" dirty="0">
                <a:latin typeface="Rockwell" charset="0"/>
                <a:ea typeface="ＭＳ Ｐゴシック" charset="0"/>
              </a:rPr>
              <a:t>Passing of </a:t>
            </a:r>
            <a:r>
              <a:rPr lang="en-US" sz="2400" dirty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genes</a:t>
            </a:r>
            <a:r>
              <a:rPr lang="en-US" sz="2400" dirty="0">
                <a:latin typeface="Rockwell" charset="0"/>
                <a:ea typeface="ＭＳ Ｐゴシック" charset="0"/>
              </a:rPr>
              <a:t> to offspring</a:t>
            </a:r>
          </a:p>
          <a:p>
            <a:pPr marL="862013" lvl="1" indent="-514350" eaLnBrk="1" hangingPunct="1">
              <a:lnSpc>
                <a:spcPct val="90000"/>
              </a:lnSpc>
            </a:pPr>
            <a:r>
              <a:rPr lang="en-US" sz="2400" u="sng" dirty="0">
                <a:latin typeface="Rockwell" charset="0"/>
                <a:ea typeface="ＭＳ Ｐゴシック" charset="0"/>
              </a:rPr>
              <a:t>Sexual</a:t>
            </a:r>
            <a:r>
              <a:rPr lang="en-US" sz="2400" dirty="0">
                <a:latin typeface="Rockwell" charset="0"/>
                <a:ea typeface="ＭＳ Ｐゴシック" charset="0"/>
              </a:rPr>
              <a:t> – </a:t>
            </a:r>
          </a:p>
          <a:p>
            <a:pPr marL="1143000" lvl="2" indent="-228600" eaLnBrk="1" hangingPunct="1">
              <a:lnSpc>
                <a:spcPct val="90000"/>
              </a:lnSpc>
            </a:pPr>
            <a:r>
              <a:rPr lang="en-US" sz="2100" dirty="0">
                <a:latin typeface="Rockwell" charset="0"/>
                <a:ea typeface="ＭＳ Ｐゴシック" charset="0"/>
              </a:rPr>
              <a:t>DNA from two organisms</a:t>
            </a:r>
          </a:p>
          <a:p>
            <a:pPr marL="862013" lvl="1" indent="-514350" eaLnBrk="1" hangingPunct="1">
              <a:lnSpc>
                <a:spcPct val="90000"/>
              </a:lnSpc>
            </a:pPr>
            <a:r>
              <a:rPr lang="en-US" sz="2400" u="sng" dirty="0">
                <a:latin typeface="Rockwell" charset="0"/>
                <a:ea typeface="ＭＳ Ｐゴシック" charset="0"/>
              </a:rPr>
              <a:t>Asexual</a:t>
            </a:r>
            <a:r>
              <a:rPr lang="en-US" sz="2400" dirty="0">
                <a:latin typeface="Rockwell" charset="0"/>
                <a:ea typeface="ＭＳ Ｐゴシック" charset="0"/>
              </a:rPr>
              <a:t> – </a:t>
            </a:r>
          </a:p>
          <a:p>
            <a:pPr marL="1143000" lvl="2" indent="-228600" eaLnBrk="1" hangingPunct="1">
              <a:lnSpc>
                <a:spcPct val="90000"/>
              </a:lnSpc>
            </a:pPr>
            <a:r>
              <a:rPr lang="en-US" sz="2100" dirty="0">
                <a:latin typeface="Rockwell" charset="0"/>
                <a:ea typeface="ＭＳ Ｐゴシック" charset="0"/>
              </a:rPr>
              <a:t>Organism produces exact copy of itself</a:t>
            </a:r>
          </a:p>
          <a:p>
            <a:pPr marL="514350" indent="-514350" eaLnBrk="1" hangingPunct="1">
              <a:lnSpc>
                <a:spcPct val="90000"/>
              </a:lnSpc>
            </a:pPr>
            <a:endParaRPr lang="en-US" sz="3000" dirty="0">
              <a:latin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2502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/>
          </p:cNvSpPr>
          <p:nvPr>
            <p:ph type="body" idx="4294967295"/>
          </p:nvPr>
        </p:nvSpPr>
        <p:spPr>
          <a:xfrm>
            <a:off x="304800" y="152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Rockwell" charset="0"/>
              </a:rPr>
              <a:t>G </a:t>
            </a:r>
            <a:r>
              <a:rPr lang="en-US" dirty="0" smtClean="0">
                <a:latin typeface="Rockwell" charset="0"/>
                <a:sym typeface="Wingdings"/>
              </a:rPr>
              <a:t> </a:t>
            </a:r>
            <a:r>
              <a:rPr lang="en-US" dirty="0" smtClean="0">
                <a:latin typeface="Rockwell" charset="0"/>
              </a:rPr>
              <a:t>Life </a:t>
            </a:r>
            <a:r>
              <a:rPr lang="en-US" dirty="0">
                <a:latin typeface="Rockwell" charset="0"/>
              </a:rPr>
              <a:t>Changes over time </a:t>
            </a:r>
            <a:r>
              <a:rPr lang="en-US" dirty="0" smtClean="0">
                <a:latin typeface="Rockwell" charset="0"/>
              </a:rPr>
              <a:t>(</a:t>
            </a:r>
            <a:r>
              <a:rPr lang="en-US" u="sng" dirty="0" smtClean="0">
                <a:latin typeface="Rockwell" charset="0"/>
              </a:rPr>
              <a:t>Evolution</a:t>
            </a:r>
            <a:r>
              <a:rPr lang="en-US" dirty="0">
                <a:latin typeface="Rockwell" charset="0"/>
              </a:rPr>
              <a:t>)</a:t>
            </a: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</a:rPr>
              <a:t>Organisms </a:t>
            </a:r>
            <a:r>
              <a:rPr lang="en-US" dirty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evolve</a:t>
            </a:r>
            <a:r>
              <a:rPr lang="en-US" dirty="0">
                <a:latin typeface="Rockwell" charset="0"/>
                <a:ea typeface="ＭＳ Ｐゴシック" charset="0"/>
              </a:rPr>
              <a:t> because of </a:t>
            </a:r>
            <a:r>
              <a:rPr lang="en-US" dirty="0" smtClean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traits / adaptations </a:t>
            </a:r>
            <a:r>
              <a:rPr lang="en-US" dirty="0">
                <a:latin typeface="Rockwell" charset="0"/>
                <a:ea typeface="ＭＳ Ｐゴシック" charset="0"/>
              </a:rPr>
              <a:t>which made them more successful </a:t>
            </a:r>
            <a:r>
              <a:rPr lang="en-US" dirty="0" smtClean="0">
                <a:latin typeface="Rockwell" charset="0"/>
                <a:ea typeface="ＭＳ Ｐゴシック" charset="0"/>
              </a:rPr>
              <a:t>at</a:t>
            </a:r>
            <a:r>
              <a:rPr lang="en-US" dirty="0" smtClean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 surviving and </a:t>
            </a:r>
            <a:r>
              <a:rPr lang="en-US" dirty="0" err="1" smtClean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reproducting</a:t>
            </a:r>
            <a:endParaRPr lang="en-US" dirty="0">
              <a:solidFill>
                <a:srgbClr val="FFFF00"/>
              </a:solidFill>
              <a:latin typeface="Rockwell" charset="0"/>
              <a:ea typeface="ＭＳ Ｐゴシック" charset="0"/>
            </a:endParaRPr>
          </a:p>
          <a:p>
            <a:pPr lvl="1" eaLnBrk="1" hangingPunct="1"/>
            <a:r>
              <a:rPr lang="en-US" u="sng" dirty="0">
                <a:latin typeface="Rockwell" charset="0"/>
                <a:ea typeface="ＭＳ Ｐゴシック" charset="0"/>
              </a:rPr>
              <a:t>Adaptation</a:t>
            </a:r>
            <a:r>
              <a:rPr lang="en-US" dirty="0">
                <a:latin typeface="Rockwell" charset="0"/>
                <a:ea typeface="ＭＳ Ｐゴシック" charset="0"/>
              </a:rPr>
              <a:t> –</a:t>
            </a:r>
          </a:p>
          <a:p>
            <a:pPr lvl="2" eaLnBrk="1" hangingPunct="1"/>
            <a:r>
              <a:rPr lang="en-US" dirty="0">
                <a:latin typeface="Rockwell" charset="0"/>
                <a:ea typeface="ＭＳ Ｐゴシック" charset="0"/>
              </a:rPr>
              <a:t>Trait that improves an organisms chance of survival</a:t>
            </a: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  <a:hlinkClick r:id="rId3"/>
              </a:rPr>
              <a:t>http://www.youtube.com/watch?v=faRlFsYmkeY</a:t>
            </a:r>
            <a:endParaRPr lang="en-US" dirty="0">
              <a:latin typeface="Rockwell" charset="0"/>
              <a:ea typeface="ＭＳ Ｐゴシック" charset="0"/>
            </a:endParaRP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</a:rPr>
              <a:t>(Homer Evolution)</a:t>
            </a:r>
          </a:p>
          <a:p>
            <a:pPr eaLnBrk="1" hangingPunct="1"/>
            <a:endParaRPr lang="en-US" dirty="0">
              <a:latin typeface="Rockwell" charset="0"/>
            </a:endParaRPr>
          </a:p>
        </p:txBody>
      </p:sp>
      <p:pic>
        <p:nvPicPr>
          <p:cNvPr id="4403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738563"/>
            <a:ext cx="8534400" cy="311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4204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evolution-simple-chart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571500"/>
            <a:ext cx="7620000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236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sz="3000" dirty="0"/>
              <a:t>Use the glossary to define the following terms. </a:t>
            </a:r>
            <a:br>
              <a:rPr lang="en-US" sz="3000" dirty="0"/>
            </a:b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534400" cy="5638800"/>
          </a:xfrm>
        </p:spPr>
        <p:txBody>
          <a:bodyPr/>
          <a:lstStyle/>
          <a:p>
            <a:r>
              <a:rPr lang="en-US" sz="2600" dirty="0"/>
              <a:t> </a:t>
            </a:r>
            <a:r>
              <a:rPr lang="en-US" sz="2600" u="sng" dirty="0" smtClean="0"/>
              <a:t>Theory</a:t>
            </a:r>
            <a:r>
              <a:rPr lang="en-US" sz="2600" dirty="0" smtClean="0"/>
              <a:t> –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Well test explanation that unifies a broad range of observations and hypothesis (enables scientists to make accurate predictions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sz="2600" dirty="0"/>
              <a:t> </a:t>
            </a:r>
            <a:r>
              <a:rPr lang="en-US" sz="2600" u="sng" dirty="0" smtClean="0"/>
              <a:t>Homeostasis</a:t>
            </a:r>
            <a:r>
              <a:rPr lang="en-US" sz="2600" dirty="0"/>
              <a:t>– </a:t>
            </a:r>
            <a:endParaRPr lang="en-US" sz="2600" dirty="0" smtClean="0"/>
          </a:p>
          <a:p>
            <a:pPr lvl="1" eaLnBrk="1" hangingPunct="1"/>
            <a:r>
              <a:rPr lang="en-US" dirty="0" smtClean="0">
                <a:latin typeface="Rockwell" charset="0"/>
                <a:ea typeface="ＭＳ Ｐゴシック" charset="0"/>
              </a:rPr>
              <a:t>Organisms ability to </a:t>
            </a:r>
            <a:r>
              <a:rPr lang="en-US" dirty="0" smtClean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maintain </a:t>
            </a:r>
            <a:r>
              <a:rPr lang="en-US" dirty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of stable internal conditions</a:t>
            </a: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</a:rPr>
              <a:t>EX: </a:t>
            </a:r>
            <a:r>
              <a:rPr lang="en-US" dirty="0" smtClean="0">
                <a:latin typeface="Rockwell" charset="0"/>
                <a:ea typeface="ＭＳ Ｐゴシック" charset="0"/>
              </a:rPr>
              <a:t> </a:t>
            </a:r>
            <a:r>
              <a:rPr lang="en-US" dirty="0" smtClean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Temperature</a:t>
            </a:r>
            <a:r>
              <a:rPr lang="en-US" dirty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, levels of water,  nutrient uptake</a:t>
            </a:r>
          </a:p>
          <a:p>
            <a:pPr lvl="1"/>
            <a:endParaRPr lang="en-US" dirty="0"/>
          </a:p>
          <a:p>
            <a:r>
              <a:rPr lang="en-US" sz="2600" dirty="0"/>
              <a:t> </a:t>
            </a:r>
            <a:r>
              <a:rPr lang="en-US" sz="2600" u="sng" dirty="0" smtClean="0"/>
              <a:t>Metabolism</a:t>
            </a:r>
            <a:r>
              <a:rPr lang="en-US" sz="2600" dirty="0" smtClean="0"/>
              <a:t> –</a:t>
            </a:r>
          </a:p>
          <a:p>
            <a:pPr lvl="1"/>
            <a:r>
              <a:rPr lang="en-US" dirty="0" smtClean="0">
                <a:latin typeface="Rockwell" charset="0"/>
                <a:ea typeface="ＭＳ Ｐゴシック" charset="0"/>
              </a:rPr>
              <a:t>Combination of chemical reactions allowing organisms to build up or break down materials</a:t>
            </a:r>
          </a:p>
          <a:p>
            <a:pPr lvl="2"/>
            <a:r>
              <a:rPr lang="en-US" sz="2600" dirty="0" smtClean="0">
                <a:latin typeface="Rockwell" charset="0"/>
                <a:ea typeface="ＭＳ Ｐゴシック" charset="0"/>
              </a:rPr>
              <a:t>This </a:t>
            </a:r>
            <a:r>
              <a:rPr lang="en-US" sz="2600" dirty="0">
                <a:latin typeface="Rockwell" charset="0"/>
                <a:ea typeface="ＭＳ Ｐゴシック" charset="0"/>
              </a:rPr>
              <a:t>is defined as </a:t>
            </a:r>
            <a:r>
              <a:rPr lang="en-US" sz="2600" dirty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processes that take in and transform energy from the </a:t>
            </a:r>
            <a:r>
              <a:rPr lang="en-US" sz="2600" dirty="0" smtClean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environment</a:t>
            </a:r>
            <a:endParaRPr lang="en-US" sz="2600" dirty="0">
              <a:solidFill>
                <a:srgbClr val="FFFF00"/>
              </a:solidFill>
              <a:latin typeface="Rockwel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244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508000"/>
          </a:xfrm>
        </p:spPr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81600"/>
          </a:xfrm>
        </p:spPr>
        <p:txBody>
          <a:bodyPr/>
          <a:lstStyle/>
          <a:p>
            <a:r>
              <a:rPr lang="en-US" u="sng" dirty="0"/>
              <a:t>Sexual Reproduction</a:t>
            </a:r>
            <a:r>
              <a:rPr lang="en-US" dirty="0"/>
              <a:t> </a:t>
            </a:r>
            <a:r>
              <a:rPr lang="en-US" dirty="0" smtClean="0"/>
              <a:t>–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Reproduction in which cells from two parents unite to create the first cell of a new organism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Offspring are unique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dirty="0"/>
              <a:t> </a:t>
            </a:r>
            <a:r>
              <a:rPr lang="en-US" u="sng" dirty="0"/>
              <a:t>Asexual Reproduction</a:t>
            </a:r>
            <a:r>
              <a:rPr lang="en-US" dirty="0"/>
              <a:t> –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Reproduction involving a single parent that results in offspring that are genetically identical to the parent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dirty="0"/>
              <a:t> </a:t>
            </a:r>
            <a:r>
              <a:rPr lang="en-US" u="sng" dirty="0"/>
              <a:t>Cell</a:t>
            </a:r>
            <a:r>
              <a:rPr lang="en-US" dirty="0"/>
              <a:t> </a:t>
            </a:r>
            <a:r>
              <a:rPr lang="en-US" dirty="0" smtClean="0"/>
              <a:t>–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the basic unit of a living thing</a:t>
            </a:r>
            <a:endParaRPr lang="en-US" dirty="0">
              <a:solidFill>
                <a:srgbClr val="FFFF00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819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Quiz Friday!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781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7297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961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9/10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ATB</a:t>
            </a:r>
          </a:p>
          <a:p>
            <a:endParaRPr lang="en-US" dirty="0"/>
          </a:p>
          <a:p>
            <a:r>
              <a:rPr lang="en-US" dirty="0" smtClean="0"/>
              <a:t>Today:</a:t>
            </a:r>
          </a:p>
          <a:p>
            <a:pPr lvl="1"/>
            <a:r>
              <a:rPr lang="en-US" dirty="0" err="1" smtClean="0"/>
              <a:t>Chromebooks</a:t>
            </a:r>
            <a:endParaRPr lang="en-US" dirty="0" smtClean="0"/>
          </a:p>
          <a:p>
            <a:pPr lvl="1"/>
            <a:r>
              <a:rPr lang="en-US" dirty="0" smtClean="0"/>
              <a:t>Complete the </a:t>
            </a:r>
            <a:r>
              <a:rPr lang="en-US" dirty="0" err="1" smtClean="0"/>
              <a:t>google</a:t>
            </a:r>
            <a:r>
              <a:rPr lang="en-US" dirty="0" smtClean="0"/>
              <a:t> classroom assignment and share it with me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Tomorrow:</a:t>
            </a:r>
          </a:p>
          <a:p>
            <a:pPr lvl="1"/>
            <a:r>
              <a:rPr lang="en-US" dirty="0" smtClean="0"/>
              <a:t>Activities Fair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833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Rockwell" charset="0"/>
              </a:rPr>
              <a:t>Organisms maintain </a:t>
            </a:r>
            <a:r>
              <a:rPr lang="en-US" u="sng" dirty="0">
                <a:latin typeface="Rockwell" charset="0"/>
              </a:rPr>
              <a:t>HOMEOSTASIS</a:t>
            </a:r>
          </a:p>
          <a:p>
            <a:pPr marL="514350" indent="-514350" eaLnBrk="1" hangingPunct="1">
              <a:lnSpc>
                <a:spcPct val="90000"/>
              </a:lnSpc>
            </a:pPr>
            <a:endParaRPr lang="en-US" sz="3000" dirty="0" smtClean="0">
              <a:latin typeface="Rockwell" charset="0"/>
            </a:endParaRPr>
          </a:p>
          <a:p>
            <a:pPr marL="514350" indent="-514350" eaLnBrk="1" hangingPunct="1">
              <a:lnSpc>
                <a:spcPct val="90000"/>
              </a:lnSpc>
            </a:pPr>
            <a:r>
              <a:rPr lang="en-US" sz="3000" dirty="0" smtClean="0">
                <a:latin typeface="Rockwell" charset="0"/>
              </a:rPr>
              <a:t>D </a:t>
            </a:r>
            <a:r>
              <a:rPr lang="en-US" sz="3000" dirty="0">
                <a:latin typeface="Rockwell" charset="0"/>
                <a:sym typeface="Wingdings"/>
              </a:rPr>
              <a:t> </a:t>
            </a:r>
            <a:r>
              <a:rPr lang="en-US" sz="3000" dirty="0">
                <a:latin typeface="Rockwell" charset="0"/>
              </a:rPr>
              <a:t>Energy Use or </a:t>
            </a:r>
            <a:r>
              <a:rPr lang="en-US" sz="3000" u="sng" dirty="0">
                <a:latin typeface="Rockwell" charset="0"/>
              </a:rPr>
              <a:t>METABOLISM</a:t>
            </a:r>
          </a:p>
          <a:p>
            <a:pPr marL="862013" lvl="1" indent="-514350" eaLnBrk="1" hangingPunct="1">
              <a:lnSpc>
                <a:spcPct val="90000"/>
              </a:lnSpc>
            </a:pPr>
            <a:r>
              <a:rPr lang="en-US" sz="2400" dirty="0" smtClean="0">
                <a:latin typeface="Rockwell" charset="0"/>
                <a:ea typeface="ＭＳ Ｐゴシック" charset="0"/>
              </a:rPr>
              <a:t>Sexual </a:t>
            </a:r>
            <a:r>
              <a:rPr lang="en-US" sz="2400" dirty="0">
                <a:latin typeface="Rockwell" charset="0"/>
                <a:ea typeface="ＭＳ Ｐゴシック" charset="0"/>
              </a:rPr>
              <a:t>– </a:t>
            </a:r>
          </a:p>
          <a:p>
            <a:pPr marL="1143000" lvl="2" indent="-228600" eaLnBrk="1" hangingPunct="1">
              <a:lnSpc>
                <a:spcPct val="90000"/>
              </a:lnSpc>
            </a:pPr>
            <a:r>
              <a:rPr lang="en-US" sz="2100" dirty="0">
                <a:latin typeface="Rockwell" charset="0"/>
                <a:ea typeface="ＭＳ Ｐゴシック" charset="0"/>
              </a:rPr>
              <a:t>DNA from two organisms</a:t>
            </a:r>
          </a:p>
          <a:p>
            <a:pPr marL="862013" lvl="1" indent="-514350" eaLnBrk="1" hangingPunct="1">
              <a:lnSpc>
                <a:spcPct val="90000"/>
              </a:lnSpc>
            </a:pPr>
            <a:r>
              <a:rPr lang="en-US" sz="2400" dirty="0">
                <a:latin typeface="Rockwell" charset="0"/>
                <a:ea typeface="ＭＳ Ｐゴシック" charset="0"/>
              </a:rPr>
              <a:t>Asexual – </a:t>
            </a:r>
          </a:p>
          <a:p>
            <a:pPr marL="1143000" lvl="2" indent="-228600" eaLnBrk="1" hangingPunct="1">
              <a:lnSpc>
                <a:spcPct val="90000"/>
              </a:lnSpc>
            </a:pPr>
            <a:r>
              <a:rPr lang="en-US" sz="2100" dirty="0">
                <a:latin typeface="Rockwell" charset="0"/>
                <a:ea typeface="ＭＳ Ｐゴシック" charset="0"/>
              </a:rPr>
              <a:t>Organism produces exact copy of itself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825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u="sng" dirty="0">
                <a:effectLst/>
              </a:rPr>
              <a:t>Biology – Chapter 1 Refresher – 20 points</a:t>
            </a:r>
            <a:r>
              <a:rPr lang="en-US" sz="3000" dirty="0">
                <a:effectLst/>
              </a:rPr>
              <a:t/>
            </a:r>
            <a:br>
              <a:rPr lang="en-US" sz="3000" dirty="0">
                <a:effectLst/>
              </a:rPr>
            </a:b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373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21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r>
              <a:rPr lang="en-US">
                <a:effectLst/>
                <a:latin typeface="Rockwell" charset="0"/>
              </a:rPr>
              <a:t>Directions: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>
          <a:xfrm>
            <a:off x="304800" y="990600"/>
            <a:ext cx="8229600" cy="4525963"/>
          </a:xfrm>
        </p:spPr>
        <p:txBody>
          <a:bodyPr/>
          <a:lstStyle/>
          <a:p>
            <a:pPr eaLnBrk="1" hangingPunct="1"/>
            <a:r>
              <a:rPr lang="en-US">
                <a:latin typeface="Rockwell" charset="0"/>
              </a:rPr>
              <a:t>We will be using the laptops…we only have 14 so you will have to share.</a:t>
            </a:r>
          </a:p>
          <a:p>
            <a:pPr eaLnBrk="1" hangingPunct="1"/>
            <a:r>
              <a:rPr lang="en-US">
                <a:latin typeface="Rockwell" charset="0"/>
              </a:rPr>
              <a:t>You will be accessing you </a:t>
            </a:r>
            <a:r>
              <a:rPr lang="en-US" u="sng">
                <a:latin typeface="Rockwell" charset="0"/>
              </a:rPr>
              <a:t>online book </a:t>
            </a:r>
            <a:r>
              <a:rPr lang="en-US">
                <a:latin typeface="Rockwell" charset="0"/>
              </a:rPr>
              <a:t>for the first time.</a:t>
            </a:r>
          </a:p>
          <a:p>
            <a:pPr eaLnBrk="1" hangingPunct="1"/>
            <a:r>
              <a:rPr lang="en-US">
                <a:latin typeface="Rockwell" charset="0"/>
              </a:rPr>
              <a:t>Go to </a:t>
            </a:r>
            <a:r>
              <a:rPr lang="en-US" altLang="ja-JP">
                <a:latin typeface="Rockwell" charset="0"/>
              </a:rPr>
              <a:t>pearsonsuccessnet.com</a:t>
            </a:r>
            <a:endParaRPr lang="en-US">
              <a:latin typeface="Rockwell" charset="0"/>
            </a:endParaRPr>
          </a:p>
          <a:p>
            <a:pPr eaLnBrk="1" hangingPunct="1"/>
            <a:r>
              <a:rPr lang="en-US">
                <a:latin typeface="Rockwell" charset="0"/>
              </a:rPr>
              <a:t>Login using the login and password you were given</a:t>
            </a:r>
            <a:endParaRPr lang="en-US" altLang="ja-JP">
              <a:latin typeface="Rockwell" charset="0"/>
            </a:endParaRPr>
          </a:p>
          <a:p>
            <a:pPr eaLnBrk="1" hangingPunct="1"/>
            <a:r>
              <a:rPr lang="en-US">
                <a:latin typeface="Rockwell" charset="0"/>
              </a:rPr>
              <a:t>Once logged in choose the “open book”  link on the top right.</a:t>
            </a:r>
          </a:p>
          <a:p>
            <a:pPr eaLnBrk="1" hangingPunct="1"/>
            <a:r>
              <a:rPr lang="en-US">
                <a:latin typeface="Rockwell" charset="0"/>
              </a:rPr>
              <a:t>Follow the directions on your sheet from there.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  <a:latin typeface="Rockwell" charset="0"/>
              </a:rPr>
              <a:t>Online book directions…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Rockwell" charset="0"/>
              </a:rPr>
              <a:t>Get out the scav. hunt paper from yesterday</a:t>
            </a:r>
          </a:p>
          <a:p>
            <a:r>
              <a:rPr lang="en-US">
                <a:latin typeface="Rockwell" charset="0"/>
              </a:rPr>
              <a:t>Follow the directions and answer the questions.</a:t>
            </a:r>
          </a:p>
          <a:p>
            <a:r>
              <a:rPr lang="en-US">
                <a:latin typeface="Rockwell" charset="0"/>
              </a:rPr>
              <a:t>Sheet is due by the end of the period. </a:t>
            </a:r>
          </a:p>
          <a:p>
            <a:endParaRPr lang="en-US">
              <a:latin typeface="Rockwell" charset="0"/>
            </a:endParaRPr>
          </a:p>
          <a:p>
            <a:r>
              <a:rPr lang="en-US">
                <a:latin typeface="Rockwell" charset="0"/>
              </a:rPr>
              <a:t>MAKE SURE YOU GET THE COMPUTER YOU SIGNED UP FOR YESTERDAY. </a:t>
            </a:r>
          </a:p>
          <a:p>
            <a:endParaRPr lang="en-US">
              <a:latin typeface="Rockwell" charset="0"/>
            </a:endParaRPr>
          </a:p>
          <a:p>
            <a:endParaRPr lang="en-US"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6350"/>
            <a:ext cx="4648200" cy="990600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915400" cy="5867400"/>
          </a:xfrm>
        </p:spPr>
        <p:txBody>
          <a:bodyPr/>
          <a:lstStyle/>
          <a:p>
            <a:pPr lvl="1"/>
            <a:r>
              <a:rPr lang="en-US" sz="2400" dirty="0">
                <a:latin typeface="Rockwell" charset="0"/>
                <a:ea typeface="ＭＳ Ｐゴシック" charset="0"/>
              </a:rPr>
              <a:t>Get a slice of paper and write your name and ATB’s at the top</a:t>
            </a:r>
          </a:p>
          <a:p>
            <a:r>
              <a:rPr lang="en-US" sz="2400" dirty="0">
                <a:latin typeface="Rockwell" charset="0"/>
              </a:rPr>
              <a:t>What 3 things do you have to write for the ATB?</a:t>
            </a:r>
          </a:p>
          <a:p>
            <a:r>
              <a:rPr lang="en-US" sz="2400" u="sng" dirty="0">
                <a:latin typeface="Rockwell" charset="0"/>
              </a:rPr>
              <a:t>Today</a:t>
            </a:r>
            <a:r>
              <a:rPr lang="en-US" sz="2400" dirty="0">
                <a:latin typeface="Rockwell" charset="0"/>
              </a:rPr>
              <a:t>:</a:t>
            </a:r>
          </a:p>
          <a:p>
            <a:pPr lvl="1" eaLnBrk="1" hangingPunct="1"/>
            <a:r>
              <a:rPr lang="en-US" sz="2400" dirty="0">
                <a:latin typeface="Rockwell" charset="0"/>
                <a:ea typeface="ＭＳ Ｐゴシック" charset="0"/>
              </a:rPr>
              <a:t>Assign books </a:t>
            </a:r>
          </a:p>
          <a:p>
            <a:pPr lvl="1" eaLnBrk="1" hangingPunct="1"/>
            <a:r>
              <a:rPr lang="en-US" sz="2400" dirty="0">
                <a:latin typeface="Rockwell" charset="0"/>
                <a:ea typeface="ＭＳ Ｐゴシック" charset="0"/>
              </a:rPr>
              <a:t>Biology Pre-Test</a:t>
            </a:r>
          </a:p>
          <a:p>
            <a:pPr lvl="1" eaLnBrk="1" hangingPunct="1"/>
            <a:r>
              <a:rPr lang="en-US" sz="2400" dirty="0">
                <a:latin typeface="Rockwell" charset="0"/>
                <a:ea typeface="ＭＳ Ｐゴシック" charset="0"/>
              </a:rPr>
              <a:t>Accessing the online book </a:t>
            </a:r>
            <a:r>
              <a:rPr lang="en-US" sz="2400" dirty="0">
                <a:latin typeface="Rockwell" charset="0"/>
                <a:ea typeface="ＭＳ Ｐゴシック" charset="0"/>
                <a:hlinkClick r:id="rId2"/>
              </a:rPr>
              <a:t>www.pearsonsuccessnet.com</a:t>
            </a:r>
            <a:r>
              <a:rPr lang="en-US" sz="2400" dirty="0">
                <a:latin typeface="Rockwell" charset="0"/>
                <a:ea typeface="ＭＳ Ｐゴシック" charset="0"/>
              </a:rPr>
              <a:t>)</a:t>
            </a:r>
          </a:p>
          <a:p>
            <a:pPr lvl="1" eaLnBrk="1" hangingPunct="1"/>
            <a:r>
              <a:rPr lang="en-US" sz="2400" dirty="0">
                <a:latin typeface="Rockwell" charset="0"/>
                <a:ea typeface="ＭＳ Ｐゴシック" charset="0"/>
              </a:rPr>
              <a:t>Book scavenger hunt </a:t>
            </a:r>
          </a:p>
          <a:p>
            <a:pPr lvl="2" eaLnBrk="1" hangingPunct="1"/>
            <a:r>
              <a:rPr lang="en-US" sz="2400" u="sng" dirty="0">
                <a:latin typeface="Rockwell" charset="0"/>
                <a:ea typeface="ＭＳ Ｐゴシック" charset="0"/>
              </a:rPr>
              <a:t>Assignments Due</a:t>
            </a:r>
            <a:r>
              <a:rPr lang="en-US" sz="2400" dirty="0">
                <a:latin typeface="Rockwell" charset="0"/>
                <a:ea typeface="ＭＳ Ｐゴシック" charset="0"/>
              </a:rPr>
              <a:t>:</a:t>
            </a:r>
          </a:p>
          <a:p>
            <a:pPr lvl="3" eaLnBrk="1" hangingPunct="1"/>
            <a:r>
              <a:rPr lang="en-US" sz="2400" dirty="0">
                <a:latin typeface="Rockwell" charset="0"/>
                <a:ea typeface="ＭＳ Ｐゴシック" charset="0"/>
              </a:rPr>
              <a:t>Parent info sheet – Today!</a:t>
            </a:r>
          </a:p>
          <a:p>
            <a:pPr lvl="3" eaLnBrk="1" hangingPunct="1"/>
            <a:r>
              <a:rPr lang="en-US" sz="2400" dirty="0" err="1">
                <a:latin typeface="Rockwell" charset="0"/>
                <a:ea typeface="ＭＳ Ｐゴシック" charset="0"/>
              </a:rPr>
              <a:t>Wikispace</a:t>
            </a:r>
            <a:r>
              <a:rPr lang="en-US" sz="2400" dirty="0">
                <a:latin typeface="Rockwell" charset="0"/>
                <a:ea typeface="ＭＳ Ｐゴシック" charset="0"/>
              </a:rPr>
              <a:t> printing assignment – Tuesday</a:t>
            </a:r>
          </a:p>
          <a:p>
            <a:pPr lvl="3" eaLnBrk="1" hangingPunct="1"/>
            <a:r>
              <a:rPr lang="en-US" sz="2400" dirty="0" err="1">
                <a:latin typeface="Rockwell" charset="0"/>
                <a:ea typeface="ＭＳ Ｐゴシック" charset="0"/>
              </a:rPr>
              <a:t>Pproblems</a:t>
            </a:r>
            <a:r>
              <a:rPr lang="en-US" sz="2400" dirty="0">
                <a:latin typeface="Rockwell" charset="0"/>
                <a:ea typeface="ＭＳ Ｐゴシック" charset="0"/>
              </a:rPr>
              <a:t> with the Lib</a:t>
            </a:r>
          </a:p>
          <a:p>
            <a:r>
              <a:rPr lang="en-US" sz="2400" u="sng" dirty="0">
                <a:latin typeface="Rockwell" charset="0"/>
              </a:rPr>
              <a:t>Monday</a:t>
            </a:r>
            <a:r>
              <a:rPr lang="en-US" sz="2400" dirty="0">
                <a:latin typeface="Rockwell" charset="0"/>
              </a:rPr>
              <a:t>:</a:t>
            </a:r>
          </a:p>
          <a:p>
            <a:pPr lvl="1"/>
            <a:r>
              <a:rPr lang="en-US" sz="2400" dirty="0">
                <a:latin typeface="Rockwell" charset="0"/>
                <a:ea typeface="ＭＳ Ｐゴシック" charset="0"/>
              </a:rPr>
              <a:t>Start the first chapter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6477000" cy="12192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>
                <a:hlinkClick r:id="rId2"/>
              </a:rPr>
              <a:t>www.Remind.com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3" y="1066800"/>
            <a:ext cx="9144000" cy="5486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This website allows users (me) to set up an account and text people who subscribe (you)</a:t>
            </a:r>
          </a:p>
          <a:p>
            <a:pPr>
              <a:defRPr/>
            </a:pPr>
            <a:r>
              <a:rPr lang="en-US" dirty="0" smtClean="0"/>
              <a:t>I will text your reminders about homework, tests, changes, etc. etc.</a:t>
            </a:r>
          </a:p>
          <a:p>
            <a:pPr>
              <a:defRPr/>
            </a:pPr>
            <a:r>
              <a:rPr lang="en-US" u="sng" dirty="0" smtClean="0"/>
              <a:t>Directions</a:t>
            </a:r>
            <a:r>
              <a:rPr lang="en-US" dirty="0" smtClean="0"/>
              <a:t>:</a:t>
            </a:r>
          </a:p>
          <a:p>
            <a:pPr lvl="1">
              <a:defRPr/>
            </a:pPr>
            <a:r>
              <a:rPr lang="en-US" sz="3800" dirty="0" smtClean="0"/>
              <a:t>Periods 1, 3 </a:t>
            </a:r>
            <a:r>
              <a:rPr lang="en-US" sz="3800" dirty="0"/>
              <a:t>&amp; </a:t>
            </a:r>
            <a:r>
              <a:rPr lang="en-US" sz="3800" dirty="0" smtClean="0"/>
              <a:t>9 – text </a:t>
            </a:r>
            <a:r>
              <a:rPr lang="en-US" sz="3800" dirty="0"/>
              <a:t>@</a:t>
            </a:r>
            <a:r>
              <a:rPr lang="en-US" sz="3800" dirty="0" smtClean="0"/>
              <a:t>dcbb5b to 570</a:t>
            </a:r>
            <a:r>
              <a:rPr lang="en-US" sz="3800" dirty="0"/>
              <a:t>-213-</a:t>
            </a:r>
            <a:r>
              <a:rPr lang="en-US" sz="3800" dirty="0" smtClean="0"/>
              <a:t>5830</a:t>
            </a:r>
          </a:p>
          <a:p>
            <a:pPr lvl="1">
              <a:defRPr/>
            </a:pPr>
            <a:r>
              <a:rPr lang="en-US" sz="3800" dirty="0" smtClean="0"/>
              <a:t>Periods 6 &amp; 7 -- text @89cf4c to 570</a:t>
            </a:r>
            <a:r>
              <a:rPr lang="en-US" sz="3800" dirty="0"/>
              <a:t>-213-5830</a:t>
            </a:r>
          </a:p>
          <a:p>
            <a:pPr lvl="1"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833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Rockwell" charset="0"/>
              </a:rPr>
              <a:t>8/28  FIRST ATB!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  <a:latin typeface="Rockwell" charset="0"/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334000"/>
          </a:xfrm>
        </p:spPr>
        <p:txBody>
          <a:bodyPr/>
          <a:lstStyle/>
          <a:p>
            <a:pPr eaLnBrk="1" hangingPunct="1"/>
            <a:r>
              <a:rPr lang="en-US" dirty="0">
                <a:latin typeface="Rockwell" charset="0"/>
              </a:rPr>
              <a:t>Get a piece of paper – write your name on the top</a:t>
            </a:r>
          </a:p>
          <a:p>
            <a:pPr eaLnBrk="1" hangingPunct="1"/>
            <a:r>
              <a:rPr lang="en-US" dirty="0">
                <a:latin typeface="Rockwell" charset="0"/>
              </a:rPr>
              <a:t>Skip a few lines:  Write the date: 8</a:t>
            </a:r>
            <a:r>
              <a:rPr lang="en-US" dirty="0" smtClean="0">
                <a:latin typeface="Rockwell" charset="0"/>
              </a:rPr>
              <a:t>/28</a:t>
            </a:r>
            <a:endParaRPr lang="en-US" dirty="0">
              <a:latin typeface="Rockwell" charset="0"/>
            </a:endParaRPr>
          </a:p>
          <a:p>
            <a:pPr eaLnBrk="1" hangingPunct="1"/>
            <a:r>
              <a:rPr lang="en-US" dirty="0">
                <a:latin typeface="Rockwell" charset="0"/>
              </a:rPr>
              <a:t>Then answer:  </a:t>
            </a:r>
            <a:r>
              <a:rPr lang="ja-JP" altLang="en-US" dirty="0">
                <a:latin typeface="Rockwell" charset="0"/>
              </a:rPr>
              <a:t>“</a:t>
            </a:r>
            <a:r>
              <a:rPr lang="en-US" altLang="ja-JP" dirty="0">
                <a:latin typeface="Rockwell" charset="0"/>
              </a:rPr>
              <a:t>What is the class </a:t>
            </a:r>
            <a:r>
              <a:rPr lang="en-US" altLang="ja-JP" dirty="0" smtClean="0">
                <a:latin typeface="Rockwell" charset="0"/>
              </a:rPr>
              <a:t>wiki address</a:t>
            </a:r>
            <a:r>
              <a:rPr lang="en-US" altLang="ja-JP" dirty="0">
                <a:latin typeface="Rockwell" charset="0"/>
              </a:rPr>
              <a:t>?</a:t>
            </a:r>
            <a:r>
              <a:rPr lang="ja-JP" altLang="en-US" dirty="0">
                <a:latin typeface="Rockwell" charset="0"/>
              </a:rPr>
              <a:t>”</a:t>
            </a:r>
            <a:endParaRPr lang="en-US" altLang="ja-JP" dirty="0">
              <a:latin typeface="Rockwell" charset="0"/>
            </a:endParaRPr>
          </a:p>
          <a:p>
            <a:pPr eaLnBrk="1" hangingPunct="1"/>
            <a:r>
              <a:rPr lang="en-US" u="sng" dirty="0">
                <a:latin typeface="Rockwell" charset="0"/>
              </a:rPr>
              <a:t>Today</a:t>
            </a:r>
            <a:r>
              <a:rPr lang="en-US" dirty="0">
                <a:latin typeface="Rockwell" charset="0"/>
              </a:rPr>
              <a:t>:</a:t>
            </a:r>
          </a:p>
          <a:p>
            <a:pPr lvl="1" eaLnBrk="1" hangingPunct="1"/>
            <a:r>
              <a:rPr lang="en-US" dirty="0" smtClean="0">
                <a:latin typeface="Rockwell" charset="0"/>
                <a:ea typeface="ＭＳ Ｐゴシック" charset="0"/>
              </a:rPr>
              <a:t>Parent info sheets due!</a:t>
            </a:r>
          </a:p>
          <a:p>
            <a:pPr lvl="1" eaLnBrk="1" hangingPunct="1"/>
            <a:r>
              <a:rPr lang="en-US" dirty="0" smtClean="0">
                <a:latin typeface="Rockwell" charset="0"/>
                <a:ea typeface="ＭＳ Ｐゴシック" charset="0"/>
              </a:rPr>
              <a:t>Go over the pre-quiz</a:t>
            </a:r>
          </a:p>
          <a:p>
            <a:pPr lvl="1" eaLnBrk="1" hangingPunct="1"/>
            <a:r>
              <a:rPr lang="en-US" dirty="0" err="1" smtClean="0">
                <a:latin typeface="Rockwell" charset="0"/>
                <a:ea typeface="ＭＳ Ｐゴシック" charset="0"/>
              </a:rPr>
              <a:t>Wikispaces</a:t>
            </a:r>
            <a:r>
              <a:rPr lang="en-US" dirty="0" smtClean="0">
                <a:latin typeface="Rockwell" charset="0"/>
                <a:ea typeface="ＭＳ Ｐゴシック" charset="0"/>
              </a:rPr>
              <a:t> scavenger hunt / printing sheet  -- </a:t>
            </a:r>
            <a:r>
              <a:rPr lang="en-US" b="1" dirty="0" smtClean="0">
                <a:latin typeface="Rockwell" charset="0"/>
                <a:ea typeface="ＭＳ Ｐゴシック" charset="0"/>
              </a:rPr>
              <a:t>due Wednesday</a:t>
            </a:r>
          </a:p>
          <a:p>
            <a:pPr lvl="1" eaLnBrk="1" hangingPunct="1"/>
            <a:r>
              <a:rPr lang="en-US" dirty="0" smtClean="0">
                <a:latin typeface="Rockwell" charset="0"/>
                <a:ea typeface="ＭＳ Ｐゴシック" charset="0"/>
              </a:rPr>
              <a:t>Start the chapter</a:t>
            </a:r>
            <a:endParaRPr lang="en-US" dirty="0">
              <a:latin typeface="Rockwel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29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The World of Biology</a:t>
            </a:r>
          </a:p>
        </p:txBody>
      </p:sp>
      <p:sp>
        <p:nvSpPr>
          <p:cNvPr id="22530" name="Text Box 4"/>
          <p:cNvSpPr txBox="1">
            <a:spLocks noChangeArrowheads="1"/>
          </p:cNvSpPr>
          <p:nvPr/>
        </p:nvSpPr>
        <p:spPr bwMode="auto">
          <a:xfrm>
            <a:off x="3336925" y="4684713"/>
            <a:ext cx="831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Hakim</a:t>
            </a:r>
          </a:p>
        </p:txBody>
      </p:sp>
      <p:pic>
        <p:nvPicPr>
          <p:cNvPr id="2253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962400"/>
            <a:ext cx="40386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00400" cy="276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81538"/>
            <a:ext cx="3352800" cy="217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25" y="0"/>
            <a:ext cx="261937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9/2 ATB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many chromosomes do you have?</a:t>
            </a:r>
          </a:p>
          <a:p>
            <a:endParaRPr lang="en-US" dirty="0"/>
          </a:p>
          <a:p>
            <a:r>
              <a:rPr lang="en-US" dirty="0" smtClean="0"/>
              <a:t>Today:</a:t>
            </a:r>
          </a:p>
          <a:p>
            <a:pPr lvl="1"/>
            <a:r>
              <a:rPr lang="en-US" dirty="0" smtClean="0"/>
              <a:t>Continue discussing the basics of biology</a:t>
            </a:r>
            <a:endParaRPr lang="en-US" dirty="0"/>
          </a:p>
          <a:p>
            <a:r>
              <a:rPr lang="en-US" dirty="0" smtClean="0"/>
              <a:t>Assignments:</a:t>
            </a:r>
          </a:p>
          <a:p>
            <a:pPr lvl="1"/>
            <a:r>
              <a:rPr lang="en-US" dirty="0" err="1" smtClean="0"/>
              <a:t>Wikispaces</a:t>
            </a:r>
            <a:r>
              <a:rPr lang="en-US" dirty="0" smtClean="0"/>
              <a:t> </a:t>
            </a:r>
            <a:r>
              <a:rPr lang="en-US" dirty="0" err="1" smtClean="0"/>
              <a:t>scav</a:t>
            </a:r>
            <a:r>
              <a:rPr lang="en-US" dirty="0" smtClean="0"/>
              <a:t> hunt / printing assignment </a:t>
            </a:r>
            <a:r>
              <a:rPr lang="en-US" dirty="0" smtClean="0">
                <a:sym typeface="Wingdings"/>
              </a:rPr>
              <a:t> due </a:t>
            </a:r>
            <a:r>
              <a:rPr lang="en-US" b="1" dirty="0" smtClean="0">
                <a:sym typeface="Wingdings"/>
              </a:rPr>
              <a:t>Wednesday</a:t>
            </a:r>
          </a:p>
          <a:p>
            <a:pPr lvl="1"/>
            <a:r>
              <a:rPr lang="en-US" b="1" dirty="0">
                <a:hlinkClick r:id="rId2"/>
              </a:rPr>
              <a:t>http://fieldbio.wikispaces.com/</a:t>
            </a:r>
            <a:r>
              <a:rPr lang="en-US" b="1" dirty="0" smtClean="0">
                <a:hlinkClick r:id="rId2"/>
              </a:rPr>
              <a:t>Home</a:t>
            </a:r>
            <a:endParaRPr lang="en-US" b="1" dirty="0" smtClean="0"/>
          </a:p>
          <a:p>
            <a:pPr lvl="1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85046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Once you get your laptop…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– Sign in to </a:t>
            </a:r>
            <a:r>
              <a:rPr lang="en-US" dirty="0" err="1" smtClean="0"/>
              <a:t>google</a:t>
            </a:r>
            <a:r>
              <a:rPr lang="en-US" dirty="0" smtClean="0"/>
              <a:t> classroom</a:t>
            </a:r>
          </a:p>
          <a:p>
            <a:r>
              <a:rPr lang="en-US" dirty="0" smtClean="0"/>
              <a:t>2 – open up the online book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278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3581400" y="0"/>
            <a:ext cx="5562600" cy="914400"/>
          </a:xfrm>
        </p:spPr>
        <p:txBody>
          <a:bodyPr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What is biology?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4294967295"/>
          </p:nvPr>
        </p:nvSpPr>
        <p:spPr>
          <a:xfrm>
            <a:off x="17463" y="304800"/>
            <a:ext cx="8229600" cy="6934200"/>
          </a:xfrm>
        </p:spPr>
        <p:txBody>
          <a:bodyPr/>
          <a:lstStyle/>
          <a:p>
            <a:pPr eaLnBrk="1" hangingPunct="1"/>
            <a:r>
              <a:rPr lang="en-US">
                <a:latin typeface="Rockwell" charset="0"/>
              </a:rPr>
              <a:t>…the study of </a:t>
            </a:r>
            <a:r>
              <a:rPr lang="en-US" u="sng">
                <a:latin typeface="Rockwell" charset="0"/>
              </a:rPr>
              <a:t>life</a:t>
            </a:r>
            <a:r>
              <a:rPr lang="en-US">
                <a:latin typeface="Rockwell" charset="0"/>
              </a:rPr>
              <a:t>.</a:t>
            </a:r>
          </a:p>
          <a:p>
            <a:pPr eaLnBrk="1" hangingPunct="1"/>
            <a:r>
              <a:rPr lang="en-US">
                <a:latin typeface="Rockwell" charset="0"/>
              </a:rPr>
              <a:t>So how does it affect us?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Affects our health, foods, medicine, the environment, how we interact, etc</a:t>
            </a:r>
          </a:p>
          <a:p>
            <a:pPr eaLnBrk="1" hangingPunct="1"/>
            <a:r>
              <a:rPr lang="en-US">
                <a:latin typeface="Rockwell" charset="0"/>
              </a:rPr>
              <a:t>What do scientists use to solve scientific problems?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Scientific method</a:t>
            </a:r>
          </a:p>
          <a:p>
            <a:pPr eaLnBrk="1" hangingPunct="1"/>
            <a:r>
              <a:rPr lang="en-US">
                <a:latin typeface="Rockwell" charset="0"/>
              </a:rPr>
              <a:t>What are the steps of the scientific method?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Make observations and ask questions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Form hypothesis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Create an experiment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Collect / Analyze Data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Draw conclusions</a:t>
            </a:r>
          </a:p>
          <a:p>
            <a:pPr lvl="1" eaLnBrk="1" hangingPunct="1"/>
            <a:endParaRPr lang="en-US">
              <a:latin typeface="Rockwell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</p:spPr>
        <p:txBody>
          <a:bodyPr>
            <a:normAutofit fontScale="90000"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sz="400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What are some of the branches of biology?</a:t>
            </a:r>
            <a:br>
              <a:rPr lang="en-US" sz="400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</a:br>
            <a:endParaRPr lang="en-US" sz="400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4294967295"/>
          </p:nvPr>
        </p:nvSpPr>
        <p:spPr>
          <a:xfrm>
            <a:off x="0" y="1066800"/>
            <a:ext cx="8686800" cy="54102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>
                <a:latin typeface="Rockwell" charset="0"/>
                <a:ea typeface="ＭＳ Ｐゴシック" charset="0"/>
              </a:rPr>
              <a:t>Dendrology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Rockwell" charset="0"/>
                <a:ea typeface="ＭＳ Ｐゴシック" charset="0"/>
              </a:rPr>
              <a:t>Botany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Rockwell" charset="0"/>
                <a:ea typeface="ＭＳ Ｐゴシック" charset="0"/>
              </a:rPr>
              <a:t>Zoology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Rockwell" charset="0"/>
                <a:ea typeface="ＭＳ Ｐゴシック" charset="0"/>
              </a:rPr>
              <a:t>Ecology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Rockwell" charset="0"/>
                <a:ea typeface="ＭＳ Ｐゴシック" charset="0"/>
              </a:rPr>
              <a:t>Entomology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Rockwell" charset="0"/>
                <a:ea typeface="ＭＳ Ｐゴシック" charset="0"/>
              </a:rPr>
              <a:t>Cryobiology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Rockwell" charset="0"/>
                <a:ea typeface="ＭＳ Ｐゴシック" charset="0"/>
              </a:rPr>
              <a:t>Ornithology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Rockwell" charset="0"/>
                <a:ea typeface="ＭＳ Ｐゴシック" charset="0"/>
              </a:rPr>
              <a:t>Anatomy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Rockwell" charset="0"/>
                <a:ea typeface="ＭＳ Ｐゴシック" charset="0"/>
              </a:rPr>
              <a:t>Physiology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Rockwell" charset="0"/>
                <a:ea typeface="ＭＳ Ｐゴシック" charset="0"/>
              </a:rPr>
              <a:t>Ichthyology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Rockwell" charset="0"/>
                <a:ea typeface="ＭＳ Ｐゴシック" charset="0"/>
              </a:rPr>
              <a:t>Herpetology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Rockwell" charset="0"/>
                <a:ea typeface="ＭＳ Ｐゴシック" charset="0"/>
              </a:rPr>
              <a:t>Epidemiology</a:t>
            </a:r>
          </a:p>
          <a:p>
            <a:pPr eaLnBrk="1" hangingPunct="1">
              <a:lnSpc>
                <a:spcPct val="90000"/>
              </a:lnSpc>
            </a:pPr>
            <a:endParaRPr lang="en-US" sz="3000"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2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2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92100" lvl="1" indent="-292100">
              <a:spcBef>
                <a:spcPct val="0"/>
              </a:spcBef>
              <a:buClr>
                <a:schemeClr val="accent1"/>
              </a:buClr>
              <a:buSzPct val="70000"/>
              <a:buFont typeface="Wingdings 2" charset="0"/>
              <a:buChar char=""/>
            </a:pPr>
            <a:r>
              <a:rPr lang="en-US" dirty="0">
                <a:latin typeface="Rockwell" charset="0"/>
                <a:ea typeface="ＭＳ Ｐゴシック" charset="0"/>
              </a:rPr>
              <a:t>Wood frog</a:t>
            </a:r>
            <a:r>
              <a:rPr lang="en-US" dirty="0" smtClean="0">
                <a:latin typeface="Rockwell" charset="0"/>
                <a:ea typeface="ＭＳ Ｐゴシック" charset="0"/>
              </a:rPr>
              <a:t>:</a:t>
            </a:r>
          </a:p>
          <a:p>
            <a:pPr marL="292100" lvl="1" indent="-292100">
              <a:spcBef>
                <a:spcPct val="0"/>
              </a:spcBef>
              <a:buClr>
                <a:schemeClr val="accent1"/>
              </a:buClr>
              <a:buSzPct val="70000"/>
              <a:buFont typeface="Wingdings 2" charset="0"/>
              <a:buChar char=""/>
            </a:pPr>
            <a:r>
              <a:rPr lang="en-US" dirty="0" smtClean="0">
                <a:latin typeface="Rockwell" charset="0"/>
                <a:ea typeface="ＭＳ Ｐゴシック" charset="0"/>
                <a:hlinkClick r:id="rId2"/>
              </a:rPr>
              <a:t>http</a:t>
            </a:r>
            <a:r>
              <a:rPr lang="en-US" dirty="0">
                <a:latin typeface="Rockwell" charset="0"/>
                <a:ea typeface="ＭＳ Ｐゴシック" charset="0"/>
                <a:hlinkClick r:id="rId2"/>
              </a:rPr>
              <a:t>://www.youtube.com/watch?v=</a:t>
            </a:r>
            <a:r>
              <a:rPr lang="en-US" dirty="0" smtClean="0">
                <a:latin typeface="Rockwell" charset="0"/>
                <a:ea typeface="ＭＳ Ｐゴシック" charset="0"/>
                <a:hlinkClick r:id="rId2"/>
              </a:rPr>
              <a:t>Fjr3A_kfspM</a:t>
            </a:r>
            <a:endParaRPr lang="en-US" dirty="0" smtClean="0">
              <a:latin typeface="Rockwell" charset="0"/>
              <a:ea typeface="ＭＳ Ｐゴシック" charset="0"/>
            </a:endParaRPr>
          </a:p>
          <a:p>
            <a:pPr marL="292100" lvl="1" indent="-292100">
              <a:spcBef>
                <a:spcPct val="0"/>
              </a:spcBef>
              <a:buClr>
                <a:schemeClr val="accent1"/>
              </a:buClr>
              <a:buSzPct val="70000"/>
              <a:buFont typeface="Wingdings 2" charset="0"/>
              <a:buChar char=""/>
            </a:pPr>
            <a:endParaRPr lang="en-US" dirty="0" smtClean="0">
              <a:latin typeface="Rockwell" charset="0"/>
              <a:ea typeface="ＭＳ Ｐゴシック" charset="0"/>
            </a:endParaRPr>
          </a:p>
          <a:p>
            <a:pPr marL="292100" lvl="1" indent="-292100">
              <a:spcBef>
                <a:spcPct val="0"/>
              </a:spcBef>
              <a:buClr>
                <a:schemeClr val="accent1"/>
              </a:buClr>
              <a:buSzPct val="70000"/>
              <a:buFont typeface="Wingdings 2" charset="0"/>
              <a:buChar char=""/>
            </a:pPr>
            <a:endParaRPr lang="en-US" dirty="0">
              <a:latin typeface="Rockwell" charset="0"/>
              <a:ea typeface="ＭＳ Ｐゴシック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208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9/3 ATB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type of cells fight infection?</a:t>
            </a:r>
          </a:p>
          <a:p>
            <a:r>
              <a:rPr lang="en-US" dirty="0" smtClean="0"/>
              <a:t>Today:</a:t>
            </a:r>
          </a:p>
          <a:p>
            <a:pPr lvl="1"/>
            <a:r>
              <a:rPr lang="en-US" dirty="0" smtClean="0"/>
              <a:t>Discuss the characteristics of life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Scavenger hunt due!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>
                <a:sym typeface="Wingdings"/>
              </a:rPr>
              <a:t>First Quiz   </a:t>
            </a:r>
            <a:r>
              <a:rPr lang="en-US" dirty="0" smtClean="0">
                <a:sym typeface="Wingdings"/>
              </a:rPr>
              <a:t>Monday?</a:t>
            </a:r>
            <a:endParaRPr lang="en-US" dirty="0">
              <a:sym typeface="Wingdings"/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25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 idx="4294967295"/>
          </p:nvPr>
        </p:nvSpPr>
        <p:spPr>
          <a:xfrm>
            <a:off x="387350" y="6350"/>
            <a:ext cx="7516812" cy="985838"/>
          </a:xfrm>
        </p:spPr>
        <p:txBody>
          <a:bodyPr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Characteristics of Life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4294967295"/>
          </p:nvPr>
        </p:nvSpPr>
        <p:spPr>
          <a:xfrm>
            <a:off x="152400" y="838200"/>
            <a:ext cx="8229600" cy="5715000"/>
          </a:xfrm>
        </p:spPr>
        <p:txBody>
          <a:bodyPr/>
          <a:lstStyle/>
          <a:p>
            <a:pPr marL="925513" lvl="1" indent="-514350" eaLnBrk="1" hangingPunct="1"/>
            <a:r>
              <a:rPr lang="en-US">
                <a:latin typeface="Rockwell" charset="0"/>
                <a:ea typeface="ＭＳ Ｐゴシック" charset="0"/>
              </a:rPr>
              <a:t>The basic unit of life is the </a:t>
            </a:r>
            <a:r>
              <a:rPr lang="en-US" u="sng">
                <a:latin typeface="Rockwell" charset="0"/>
                <a:ea typeface="ＭＳ Ｐゴシック" charset="0"/>
              </a:rPr>
              <a:t>cell</a:t>
            </a:r>
            <a:endParaRPr lang="en-US">
              <a:latin typeface="Rockwell" charset="0"/>
              <a:ea typeface="ＭＳ Ｐゴシック" charset="0"/>
            </a:endParaRPr>
          </a:p>
        </p:txBody>
      </p:sp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371600"/>
            <a:ext cx="3429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2819400" cy="250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710113"/>
            <a:ext cx="3581400" cy="214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116388"/>
            <a:ext cx="3886200" cy="274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Picture 1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371600"/>
            <a:ext cx="3810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difference between living and nonliving?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important terms:</a:t>
            </a:r>
          </a:p>
          <a:p>
            <a:pPr lvl="1"/>
            <a:r>
              <a:rPr lang="en-US" dirty="0" smtClean="0"/>
              <a:t>Biotic -</a:t>
            </a:r>
          </a:p>
          <a:p>
            <a:pPr lvl="1"/>
            <a:r>
              <a:rPr lang="en-US" dirty="0" smtClean="0"/>
              <a:t>living parts of the environment</a:t>
            </a:r>
          </a:p>
          <a:p>
            <a:pPr lvl="1"/>
            <a:r>
              <a:rPr lang="en-US" dirty="0" smtClean="0"/>
              <a:t>Abiotic – </a:t>
            </a:r>
          </a:p>
          <a:p>
            <a:pPr lvl="2"/>
            <a:r>
              <a:rPr lang="en-US" dirty="0" smtClean="0"/>
              <a:t>nonliving parts of the environment</a:t>
            </a:r>
          </a:p>
          <a:p>
            <a:pPr lvl="2"/>
            <a:r>
              <a:rPr lang="en-US" dirty="0" smtClean="0"/>
              <a:t>Abiotic Examples: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561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eaLnBrk="1" hangingPunct="1"/>
            <a:r>
              <a:rPr lang="en-US" sz="3800">
                <a:effectLst/>
                <a:latin typeface="Rockwell" charset="0"/>
              </a:rPr>
              <a:t>What are  the characteristics of life?</a:t>
            </a:r>
          </a:p>
        </p:txBody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Rockwell" charset="0"/>
              </a:rPr>
              <a:t>Get in a group with people around you and try to brain storm as some ways to characterize living things (to differentiate them from non-living)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r>
              <a:rPr lang="en-US" dirty="0">
                <a:effectLst/>
                <a:latin typeface="Rockwell" charset="0"/>
              </a:rPr>
              <a:t>7 Characteristics of  Life</a:t>
            </a:r>
          </a:p>
        </p:txBody>
      </p:sp>
      <p:sp>
        <p:nvSpPr>
          <p:cNvPr id="44035" name="Rectangle 3"/>
          <p:cNvSpPr>
            <a:spLocks noGrp="1"/>
          </p:cNvSpPr>
          <p:nvPr>
            <p:ph type="body" idx="1"/>
          </p:nvPr>
        </p:nvSpPr>
        <p:spPr>
          <a:xfrm>
            <a:off x="0" y="1371600"/>
            <a:ext cx="8839200" cy="4678363"/>
          </a:xfrm>
        </p:spPr>
        <p:txBody>
          <a:bodyPr/>
          <a:lstStyle/>
          <a:p>
            <a:pPr eaLnBrk="1" hangingPunct="1"/>
            <a:r>
              <a:rPr lang="en-US" dirty="0">
                <a:latin typeface="Rockwell" charset="0"/>
              </a:rPr>
              <a:t>Life is ORGANIZED (cell organization)</a:t>
            </a:r>
          </a:p>
          <a:p>
            <a:pPr eaLnBrk="1" hangingPunct="1"/>
            <a:r>
              <a:rPr lang="en-US" dirty="0">
                <a:latin typeface="Rockwell" charset="0"/>
              </a:rPr>
              <a:t>Life responds to STIMULI (responsiveness)</a:t>
            </a:r>
          </a:p>
          <a:p>
            <a:pPr eaLnBrk="1" hangingPunct="1"/>
            <a:r>
              <a:rPr lang="en-US" dirty="0">
                <a:latin typeface="Rockwell" charset="0"/>
              </a:rPr>
              <a:t>Living things maintain HOMEOSTASIS</a:t>
            </a:r>
          </a:p>
          <a:p>
            <a:pPr eaLnBrk="1" hangingPunct="1"/>
            <a:r>
              <a:rPr lang="en-US" dirty="0">
                <a:latin typeface="Rockwell" charset="0"/>
              </a:rPr>
              <a:t>Living things have a METABOLISM</a:t>
            </a:r>
          </a:p>
          <a:p>
            <a:pPr eaLnBrk="1" hangingPunct="1"/>
            <a:r>
              <a:rPr lang="en-US" dirty="0">
                <a:latin typeface="Rockwell" charset="0"/>
              </a:rPr>
              <a:t>Living things GROW and DEVELOP</a:t>
            </a:r>
          </a:p>
          <a:p>
            <a:pPr eaLnBrk="1" hangingPunct="1"/>
            <a:r>
              <a:rPr lang="en-US" dirty="0">
                <a:latin typeface="Rockwell" charset="0"/>
              </a:rPr>
              <a:t>Living things REPRODUCE (using DNA, passing on genes)</a:t>
            </a:r>
          </a:p>
          <a:p>
            <a:pPr eaLnBrk="1" hangingPunct="1"/>
            <a:r>
              <a:rPr lang="en-US" dirty="0">
                <a:latin typeface="Rockwell" charset="0"/>
              </a:rPr>
              <a:t>Living things EVOLVE</a:t>
            </a:r>
          </a:p>
          <a:p>
            <a:pPr eaLnBrk="1" hangingPunct="1"/>
            <a:endParaRPr lang="en-US" dirty="0">
              <a:latin typeface="Rockwell" charset="0"/>
            </a:endParaRPr>
          </a:p>
          <a:p>
            <a:pPr eaLnBrk="1" hangingPunct="1"/>
            <a:endParaRPr lang="en-US" dirty="0"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ffectLst/>
              <a:latin typeface="Rockwell" charset="0"/>
            </a:endParaRPr>
          </a:p>
        </p:txBody>
      </p:sp>
      <p:sp>
        <p:nvSpPr>
          <p:cNvPr id="3584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>
              <a:latin typeface="Rockwell" charset="0"/>
            </a:endParaRPr>
          </a:p>
        </p:txBody>
      </p:sp>
      <p:pic>
        <p:nvPicPr>
          <p:cNvPr id="35843" name="Picture 5" descr="7 properties of lif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363" y="0"/>
            <a:ext cx="58578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9/4 ATB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46238"/>
            <a:ext cx="8839200" cy="4525962"/>
          </a:xfrm>
        </p:spPr>
        <p:txBody>
          <a:bodyPr/>
          <a:lstStyle/>
          <a:p>
            <a:r>
              <a:rPr lang="en-US" dirty="0" smtClean="0"/>
              <a:t>What is an abiotic factor?  Give an example.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Today:</a:t>
            </a:r>
            <a:endParaRPr lang="en-US" dirty="0"/>
          </a:p>
          <a:p>
            <a:r>
              <a:rPr lang="en-US" dirty="0" smtClean="0"/>
              <a:t>Grade sheet</a:t>
            </a:r>
          </a:p>
          <a:p>
            <a:r>
              <a:rPr lang="en-US" dirty="0" smtClean="0"/>
              <a:t>Pulse activity</a:t>
            </a:r>
          </a:p>
          <a:p>
            <a:r>
              <a:rPr lang="en-US" dirty="0" smtClean="0"/>
              <a:t>Test – Next week</a:t>
            </a:r>
          </a:p>
        </p:txBody>
      </p:sp>
    </p:spTree>
    <p:extLst>
      <p:ext uri="{BB962C8B-B14F-4D97-AF65-F5344CB8AC3E}">
        <p14:creationId xmlns:p14="http://schemas.microsoft.com/office/powerpoint/2010/main" val="73583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Allowing Pop-ups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2"/>
          </a:xfrm>
        </p:spPr>
        <p:txBody>
          <a:bodyPr/>
          <a:lstStyle/>
          <a:p>
            <a:r>
              <a:rPr lang="en-US" dirty="0" smtClean="0"/>
              <a:t>Click the three lines in the upper right corner of the </a:t>
            </a:r>
            <a:r>
              <a:rPr lang="en-US" dirty="0" err="1" smtClean="0"/>
              <a:t>google</a:t>
            </a:r>
            <a:r>
              <a:rPr lang="en-US" dirty="0" smtClean="0"/>
              <a:t> chrome</a:t>
            </a:r>
          </a:p>
          <a:p>
            <a:r>
              <a:rPr lang="en-US" dirty="0" smtClean="0"/>
              <a:t>Click “</a:t>
            </a:r>
            <a:r>
              <a:rPr lang="en-US" b="1" dirty="0" smtClean="0">
                <a:solidFill>
                  <a:srgbClr val="FFFF00"/>
                </a:solidFill>
              </a:rPr>
              <a:t>settings</a:t>
            </a:r>
            <a:r>
              <a:rPr lang="en-US" dirty="0" smtClean="0"/>
              <a:t>” near the bottom</a:t>
            </a:r>
          </a:p>
          <a:p>
            <a:r>
              <a:rPr lang="en-US" dirty="0" smtClean="0"/>
              <a:t>Click “</a:t>
            </a:r>
            <a:r>
              <a:rPr lang="en-US" b="1" dirty="0" smtClean="0">
                <a:solidFill>
                  <a:srgbClr val="FFFF00"/>
                </a:solidFill>
              </a:rPr>
              <a:t>advanced settings</a:t>
            </a:r>
            <a:r>
              <a:rPr lang="en-US" dirty="0" smtClean="0"/>
              <a:t>” (scroll to bottom)</a:t>
            </a:r>
          </a:p>
          <a:p>
            <a:r>
              <a:rPr lang="en-US" dirty="0" smtClean="0"/>
              <a:t>Under </a:t>
            </a:r>
            <a:r>
              <a:rPr lang="en-US" b="1" dirty="0" smtClean="0">
                <a:solidFill>
                  <a:srgbClr val="FFFF00"/>
                </a:solidFill>
              </a:rPr>
              <a:t>Privacy</a:t>
            </a:r>
          </a:p>
          <a:p>
            <a:pPr lvl="1"/>
            <a:r>
              <a:rPr lang="en-US" dirty="0" smtClean="0"/>
              <a:t>Click “Content Settings”</a:t>
            </a:r>
          </a:p>
          <a:p>
            <a:r>
              <a:rPr lang="en-US" dirty="0" smtClean="0"/>
              <a:t>Under </a:t>
            </a:r>
            <a:r>
              <a:rPr lang="en-US" b="1" dirty="0" smtClean="0">
                <a:solidFill>
                  <a:srgbClr val="FFFF00"/>
                </a:solidFill>
              </a:rPr>
              <a:t>Pop-up</a:t>
            </a:r>
          </a:p>
          <a:p>
            <a:pPr lvl="1"/>
            <a:r>
              <a:rPr lang="en-US" dirty="0" smtClean="0"/>
              <a:t>Allow pop-ups (or something like that)</a:t>
            </a:r>
          </a:p>
          <a:p>
            <a:r>
              <a:rPr lang="en-US" dirty="0" smtClean="0"/>
              <a:t>The book should now open 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412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9/5 ATB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5181600"/>
          </a:xfrm>
        </p:spPr>
        <p:txBody>
          <a:bodyPr/>
          <a:lstStyle/>
          <a:p>
            <a:r>
              <a:rPr lang="en-US" dirty="0" smtClean="0"/>
              <a:t>Why is a control important to an experiment?</a:t>
            </a:r>
          </a:p>
          <a:p>
            <a:r>
              <a:rPr lang="en-US" dirty="0" smtClean="0"/>
              <a:t>Today:</a:t>
            </a:r>
          </a:p>
          <a:p>
            <a:pPr lvl="1"/>
            <a:r>
              <a:rPr lang="en-US" dirty="0" smtClean="0"/>
              <a:t>Biology CDT’s (B103 – MONDAY!!)</a:t>
            </a:r>
          </a:p>
          <a:p>
            <a:pPr lvl="1"/>
            <a:r>
              <a:rPr lang="en-US" dirty="0" smtClean="0"/>
              <a:t>ONLINE BOOK INFO!!</a:t>
            </a:r>
          </a:p>
          <a:p>
            <a:pPr lvl="2"/>
            <a:r>
              <a:rPr lang="en-US" dirty="0" smtClean="0"/>
              <a:t>Login:  biologyf208</a:t>
            </a:r>
            <a:r>
              <a:rPr lang="en-US" b="1" dirty="0" smtClean="0"/>
              <a:t>a</a:t>
            </a:r>
          </a:p>
          <a:p>
            <a:pPr lvl="2"/>
            <a:r>
              <a:rPr lang="en-US" dirty="0" smtClean="0"/>
              <a:t>Password:  (same as before)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Continue pulse activity</a:t>
            </a:r>
          </a:p>
          <a:p>
            <a:pPr lvl="1"/>
            <a:r>
              <a:rPr lang="en-US" dirty="0" smtClean="0"/>
              <a:t>Online book scavenger hunt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Test – Next Thursday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66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660400"/>
          </a:xfrm>
        </p:spPr>
        <p:txBody>
          <a:bodyPr/>
          <a:lstStyle/>
          <a:p>
            <a:pPr eaLnBrk="1" hangingPunct="1"/>
            <a:r>
              <a:rPr lang="en-US" sz="3400">
                <a:effectLst/>
                <a:latin typeface="Rockwell" charset="0"/>
              </a:rPr>
              <a:t>Characteristics of Life</a:t>
            </a:r>
          </a:p>
        </p:txBody>
      </p:sp>
      <p:sp>
        <p:nvSpPr>
          <p:cNvPr id="83971" name="Rectangle 3"/>
          <p:cNvSpPr>
            <a:spLocks noGrp="1"/>
          </p:cNvSpPr>
          <p:nvPr>
            <p:ph type="body" idx="1"/>
          </p:nvPr>
        </p:nvSpPr>
        <p:spPr>
          <a:xfrm>
            <a:off x="381000" y="914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Rockwell" charset="0"/>
              </a:rPr>
              <a:t>A </a:t>
            </a:r>
            <a:r>
              <a:rPr lang="en-US" dirty="0">
                <a:latin typeface="Rockwell" charset="0"/>
                <a:sym typeface="Wingdings" charset="0"/>
              </a:rPr>
              <a:t> </a:t>
            </a:r>
            <a:r>
              <a:rPr lang="en-US" dirty="0">
                <a:latin typeface="Rockwell" charset="0"/>
              </a:rPr>
              <a:t>Life is </a:t>
            </a:r>
            <a:r>
              <a:rPr lang="en-US" u="sng" dirty="0" smtClean="0">
                <a:latin typeface="Rockwell" charset="0"/>
              </a:rPr>
              <a:t>ORGANIZED</a:t>
            </a:r>
            <a:r>
              <a:rPr lang="en-US" dirty="0" smtClean="0">
                <a:latin typeface="Rockwell" charset="0"/>
              </a:rPr>
              <a:t> (cell organization)</a:t>
            </a:r>
            <a:endParaRPr lang="en-US" u="sng" dirty="0">
              <a:latin typeface="Rockwell" charset="0"/>
            </a:endParaRPr>
          </a:p>
          <a:p>
            <a:pPr eaLnBrk="1" hangingPunct="1"/>
            <a:r>
              <a:rPr lang="en-US" dirty="0">
                <a:latin typeface="Rockwell" charset="0"/>
              </a:rPr>
              <a:t>Organization of living things</a:t>
            </a:r>
          </a:p>
          <a:p>
            <a:pPr eaLnBrk="1" hangingPunct="1"/>
            <a:endParaRPr lang="en-US" dirty="0">
              <a:latin typeface="Rockwell" charset="0"/>
            </a:endParaRPr>
          </a:p>
          <a:p>
            <a:pPr eaLnBrk="1" hangingPunct="1"/>
            <a:r>
              <a:rPr lang="en-US" dirty="0">
                <a:latin typeface="Rockwell" charset="0"/>
              </a:rPr>
              <a:t>Organism </a:t>
            </a:r>
            <a:r>
              <a:rPr lang="en-US" dirty="0">
                <a:latin typeface="Rockwell" charset="0"/>
                <a:sym typeface="Wingdings" charset="0"/>
              </a:rPr>
              <a:t>Organ System  </a:t>
            </a:r>
            <a:r>
              <a:rPr lang="en-US" dirty="0">
                <a:latin typeface="Rockwell" charset="0"/>
              </a:rPr>
              <a:t>Organ </a:t>
            </a:r>
            <a:r>
              <a:rPr lang="en-US" dirty="0">
                <a:latin typeface="Rockwell" charset="0"/>
                <a:sym typeface="Wingdings" charset="0"/>
              </a:rPr>
              <a:t> Tissue  Cell  Organelle  Biological Molecules  Atoms</a:t>
            </a:r>
          </a:p>
          <a:p>
            <a:pPr eaLnBrk="1" hangingPunct="1"/>
            <a:r>
              <a:rPr lang="en-US" dirty="0">
                <a:latin typeface="Rockwell" charset="0"/>
                <a:sym typeface="Wingdings" charset="0"/>
              </a:rPr>
              <a:t>What are some biological molecules?</a:t>
            </a: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  <a:cs typeface="ＭＳ Ｐゴシック" charset="0"/>
                <a:sym typeface="Wingdings" charset="0"/>
              </a:rPr>
              <a:t>Proteins</a:t>
            </a: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  <a:cs typeface="ＭＳ Ｐゴシック" charset="0"/>
                <a:sym typeface="Wingdings" charset="0"/>
              </a:rPr>
              <a:t>Lipids</a:t>
            </a: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  <a:cs typeface="ＭＳ Ｐゴシック" charset="0"/>
                <a:sym typeface="Wingdings" charset="0"/>
              </a:rPr>
              <a:t>Carbohydrates</a:t>
            </a: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  <a:cs typeface="ＭＳ Ｐゴシック" charset="0"/>
                <a:sym typeface="Wingdings" charset="0"/>
              </a:rPr>
              <a:t>Nucleic acids</a:t>
            </a:r>
          </a:p>
          <a:p>
            <a:pPr lvl="1" eaLnBrk="1" hangingPunct="1">
              <a:buFontTx/>
              <a:buNone/>
            </a:pPr>
            <a:endParaRPr lang="en-US" dirty="0">
              <a:latin typeface="Rockwell" charset="0"/>
              <a:ea typeface="ＭＳ Ｐゴシック" charset="0"/>
            </a:endParaRPr>
          </a:p>
          <a:p>
            <a:pPr eaLnBrk="1" hangingPunct="1"/>
            <a:endParaRPr lang="en-US" dirty="0">
              <a:latin typeface="Rockwell" charset="0"/>
            </a:endParaRPr>
          </a:p>
        </p:txBody>
      </p:sp>
      <p:sp>
        <p:nvSpPr>
          <p:cNvPr id="83973" name="Rectangle 5"/>
          <p:cNvSpPr>
            <a:spLocks noChangeArrowheads="1"/>
          </p:cNvSpPr>
          <p:nvPr/>
        </p:nvSpPr>
        <p:spPr bwMode="auto">
          <a:xfrm>
            <a:off x="3124200" y="2514600"/>
            <a:ext cx="32004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74" name="Rectangle 6"/>
          <p:cNvSpPr>
            <a:spLocks noChangeArrowheads="1"/>
          </p:cNvSpPr>
          <p:nvPr/>
        </p:nvSpPr>
        <p:spPr bwMode="auto">
          <a:xfrm>
            <a:off x="3810000" y="2971800"/>
            <a:ext cx="24384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75" name="Rectangle 7"/>
          <p:cNvSpPr>
            <a:spLocks noChangeArrowheads="1"/>
          </p:cNvSpPr>
          <p:nvPr/>
        </p:nvSpPr>
        <p:spPr bwMode="auto">
          <a:xfrm>
            <a:off x="6324600" y="2514600"/>
            <a:ext cx="1981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76" name="Rectangle 8"/>
          <p:cNvSpPr>
            <a:spLocks noChangeArrowheads="1"/>
          </p:cNvSpPr>
          <p:nvPr/>
        </p:nvSpPr>
        <p:spPr bwMode="auto">
          <a:xfrm>
            <a:off x="762000" y="2971800"/>
            <a:ext cx="1752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77" name="Rectangle 9"/>
          <p:cNvSpPr>
            <a:spLocks noChangeArrowheads="1"/>
          </p:cNvSpPr>
          <p:nvPr/>
        </p:nvSpPr>
        <p:spPr bwMode="auto">
          <a:xfrm>
            <a:off x="6248400" y="2971800"/>
            <a:ext cx="2133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78" name="Rectangle 10"/>
          <p:cNvSpPr>
            <a:spLocks noChangeArrowheads="1"/>
          </p:cNvSpPr>
          <p:nvPr/>
        </p:nvSpPr>
        <p:spPr bwMode="auto">
          <a:xfrm>
            <a:off x="762000" y="3429000"/>
            <a:ext cx="2362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79" name="Rectangle 11"/>
          <p:cNvSpPr>
            <a:spLocks noChangeArrowheads="1"/>
          </p:cNvSpPr>
          <p:nvPr/>
        </p:nvSpPr>
        <p:spPr bwMode="auto">
          <a:xfrm>
            <a:off x="3124200" y="3429000"/>
            <a:ext cx="1524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80" name="Rectangle 12"/>
          <p:cNvSpPr>
            <a:spLocks noChangeArrowheads="1"/>
          </p:cNvSpPr>
          <p:nvPr/>
        </p:nvSpPr>
        <p:spPr bwMode="auto">
          <a:xfrm>
            <a:off x="2514600" y="2971800"/>
            <a:ext cx="1524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839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839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3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83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83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3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3" dur="5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83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83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4" dur="500"/>
                                        <p:tgtEl>
                                          <p:spTgt spid="839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9" dur="500"/>
                                        <p:tgtEl>
                                          <p:spTgt spid="839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8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83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83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3" grpId="0" animBg="1"/>
      <p:bldP spid="83974" grpId="0" animBg="1"/>
      <p:bldP spid="83975" grpId="0" animBg="1"/>
      <p:bldP spid="83976" grpId="0" animBg="1"/>
      <p:bldP spid="83977" grpId="0" animBg="1"/>
      <p:bldP spid="83978" grpId="0" animBg="1"/>
      <p:bldP spid="83979" grpId="0" animBg="1"/>
      <p:bldP spid="83980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ffectLst/>
              <a:latin typeface="Rockwell" charset="0"/>
            </a:endParaRPr>
          </a:p>
        </p:txBody>
      </p:sp>
      <p:sp>
        <p:nvSpPr>
          <p:cNvPr id="3789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>
              <a:latin typeface="Rockwell" charset="0"/>
            </a:endParaRPr>
          </a:p>
        </p:txBody>
      </p:sp>
      <p:pic>
        <p:nvPicPr>
          <p:cNvPr id="3789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0"/>
            <a:ext cx="54689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12800"/>
          </a:xfrm>
        </p:spPr>
        <p:txBody>
          <a:bodyPr/>
          <a:lstStyle/>
          <a:p>
            <a:r>
              <a:rPr lang="en-US" dirty="0" smtClean="0"/>
              <a:t>9/9 ATB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57200"/>
            <a:ext cx="8305800" cy="5867400"/>
          </a:xfrm>
        </p:spPr>
        <p:txBody>
          <a:bodyPr/>
          <a:lstStyle/>
          <a:p>
            <a:r>
              <a:rPr lang="en-US" dirty="0" smtClean="0"/>
              <a:t>Give one example of stimuli your body responds to.</a:t>
            </a:r>
          </a:p>
          <a:p>
            <a:r>
              <a:rPr lang="en-US" dirty="0" smtClean="0"/>
              <a:t>Today:</a:t>
            </a:r>
          </a:p>
          <a:p>
            <a:pPr lvl="1"/>
            <a:r>
              <a:rPr lang="en-US" dirty="0" smtClean="0"/>
              <a:t>Finish CDT’s (if you haven’t already)</a:t>
            </a:r>
          </a:p>
          <a:p>
            <a:pPr lvl="1"/>
            <a:r>
              <a:rPr lang="en-US" dirty="0" smtClean="0"/>
              <a:t>Finish you online book scavenger hunt</a:t>
            </a:r>
          </a:p>
          <a:p>
            <a:pPr lvl="1"/>
            <a:endParaRPr lang="en-US" dirty="0" smtClean="0"/>
          </a:p>
          <a:p>
            <a:pPr lvl="1"/>
            <a:r>
              <a:rPr lang="en-US" u="sng" dirty="0" smtClean="0"/>
              <a:t>Homework </a:t>
            </a:r>
            <a:r>
              <a:rPr lang="en-US" u="sng" dirty="0" smtClean="0">
                <a:sym typeface="Wingdings"/>
              </a:rPr>
              <a:t> </a:t>
            </a:r>
            <a:r>
              <a:rPr lang="en-US" u="sng" dirty="0" smtClean="0"/>
              <a:t>Book Assignment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Page 25</a:t>
            </a:r>
          </a:p>
          <a:p>
            <a:pPr lvl="1"/>
            <a:r>
              <a:rPr lang="en-US" dirty="0" smtClean="0"/>
              <a:t>1-3 ALL</a:t>
            </a:r>
          </a:p>
          <a:p>
            <a:pPr lvl="1"/>
            <a:endParaRPr lang="en-US" dirty="0" smtClean="0"/>
          </a:p>
          <a:p>
            <a:pPr lvl="1"/>
            <a:r>
              <a:rPr lang="en-US" u="sng" dirty="0" smtClean="0"/>
              <a:t>Rest of the week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Wednesday – Finish the chapter</a:t>
            </a:r>
          </a:p>
          <a:p>
            <a:pPr lvl="2"/>
            <a:r>
              <a:rPr lang="en-US" dirty="0" smtClean="0"/>
              <a:t>Thursday – Review for test</a:t>
            </a:r>
          </a:p>
          <a:p>
            <a:pPr lvl="2"/>
            <a:r>
              <a:rPr lang="en-US" dirty="0" smtClean="0"/>
              <a:t>Friday – Test!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59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0400" y="16933"/>
            <a:ext cx="2133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9/10 ATB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/>
              <a:t>Name one biological molecule</a:t>
            </a:r>
          </a:p>
          <a:p>
            <a:endParaRPr lang="en-US" dirty="0"/>
          </a:p>
          <a:p>
            <a:r>
              <a:rPr lang="en-US" u="sng" dirty="0" smtClean="0"/>
              <a:t>Today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Finish the notes</a:t>
            </a:r>
          </a:p>
          <a:p>
            <a:pPr lvl="1"/>
            <a:r>
              <a:rPr lang="en-US" dirty="0" smtClean="0"/>
              <a:t>Homework due! (p25 #1-3all)</a:t>
            </a:r>
          </a:p>
          <a:p>
            <a:pPr lvl="1"/>
            <a:r>
              <a:rPr lang="en-US" dirty="0" smtClean="0"/>
              <a:t>Also, turn in book scavenger hunt if you didn’t already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Get your study guides for test</a:t>
            </a:r>
          </a:p>
          <a:p>
            <a:pPr lvl="1"/>
            <a:r>
              <a:rPr lang="en-US" dirty="0" smtClean="0"/>
              <a:t>Test – Friday?  (only if we finished the notes today)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defRPr/>
            </a:pPr>
            <a:r>
              <a:rPr lang="en-US" sz="2800" dirty="0"/>
              <a:t>Periods 1, 3 &amp; 9 – text </a:t>
            </a:r>
            <a:r>
              <a:rPr lang="en-US" sz="2800" b="1" dirty="0"/>
              <a:t>@dcbb5b</a:t>
            </a:r>
            <a:r>
              <a:rPr lang="en-US" sz="2800" dirty="0"/>
              <a:t> to 570-213-5830</a:t>
            </a:r>
          </a:p>
          <a:p>
            <a:pPr lvl="1">
              <a:defRPr/>
            </a:pPr>
            <a:r>
              <a:rPr lang="en-US" sz="2800" dirty="0"/>
              <a:t>Periods 6 &amp; 7 -- text </a:t>
            </a:r>
            <a:r>
              <a:rPr lang="en-US" sz="2800" b="1" dirty="0"/>
              <a:t>@89cf4c</a:t>
            </a:r>
            <a:r>
              <a:rPr lang="en-US" sz="2800" dirty="0"/>
              <a:t> to 570-213-5830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051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/>
          </p:cNvSpPr>
          <p:nvPr>
            <p:ph type="body" idx="1"/>
          </p:nvPr>
        </p:nvSpPr>
        <p:spPr>
          <a:xfrm>
            <a:off x="457200" y="533400"/>
            <a:ext cx="8229600" cy="56388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Rockwell" charset="0"/>
              </a:rPr>
              <a:t>B </a:t>
            </a:r>
            <a:r>
              <a:rPr lang="en-US" dirty="0" smtClean="0">
                <a:latin typeface="Rockwell" charset="0"/>
                <a:sym typeface="Wingdings"/>
              </a:rPr>
              <a:t> </a:t>
            </a:r>
            <a:r>
              <a:rPr lang="en-US" dirty="0" smtClean="0">
                <a:latin typeface="Rockwell" charset="0"/>
              </a:rPr>
              <a:t>Life </a:t>
            </a:r>
            <a:r>
              <a:rPr lang="en-US" dirty="0">
                <a:latin typeface="Rockwell" charset="0"/>
              </a:rPr>
              <a:t>responds to </a:t>
            </a:r>
            <a:r>
              <a:rPr lang="en-US" u="sng" dirty="0">
                <a:latin typeface="Rockwell" charset="0"/>
              </a:rPr>
              <a:t>STIMULI</a:t>
            </a: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</a:rPr>
              <a:t>Examples:  </a:t>
            </a:r>
          </a:p>
          <a:p>
            <a:pPr lvl="1" eaLnBrk="1" hangingPunct="1">
              <a:buFontTx/>
              <a:buNone/>
            </a:pPr>
            <a:endParaRPr lang="en-US" dirty="0">
              <a:latin typeface="Rockwell" charset="0"/>
              <a:ea typeface="ＭＳ Ｐゴシック" charset="0"/>
            </a:endParaRPr>
          </a:p>
          <a:p>
            <a:pPr lvl="1" eaLnBrk="1" hangingPunct="1">
              <a:buFontTx/>
              <a:buNone/>
            </a:pPr>
            <a:endParaRPr lang="en-US" dirty="0" smtClean="0">
              <a:latin typeface="Rockwell" charset="0"/>
              <a:ea typeface="ＭＳ Ｐゴシック" charset="0"/>
            </a:endParaRPr>
          </a:p>
          <a:p>
            <a:pPr lvl="1" eaLnBrk="1" hangingPunct="1">
              <a:buFontTx/>
              <a:buNone/>
            </a:pPr>
            <a:r>
              <a:rPr lang="en-US" dirty="0">
                <a:latin typeface="Rockwell" charset="0"/>
                <a:ea typeface="ＭＳ Ｐゴシック" charset="0"/>
                <a:hlinkClick r:id="rId3"/>
              </a:rPr>
              <a:t>https://www.youtube.com</a:t>
            </a:r>
            <a:r>
              <a:rPr lang="en-US" dirty="0" smtClean="0">
                <a:latin typeface="Rockwell" charset="0"/>
                <a:ea typeface="ＭＳ Ｐゴシック" charset="0"/>
                <a:hlinkClick r:id="rId3"/>
              </a:rPr>
              <a:t>/</a:t>
            </a:r>
            <a:endParaRPr lang="en-US" dirty="0" smtClean="0">
              <a:latin typeface="Rockwell" charset="0"/>
              <a:ea typeface="ＭＳ Ｐゴシック" charset="0"/>
            </a:endParaRPr>
          </a:p>
          <a:p>
            <a:pPr eaLnBrk="1" hangingPunct="1"/>
            <a:endParaRPr lang="en-US" dirty="0">
              <a:latin typeface="Rockwell" charset="0"/>
            </a:endParaRPr>
          </a:p>
          <a:p>
            <a:pPr eaLnBrk="1" hangingPunct="1"/>
            <a:r>
              <a:rPr lang="en-US" dirty="0" smtClean="0">
                <a:latin typeface="Rockwell" charset="0"/>
              </a:rPr>
              <a:t>C </a:t>
            </a:r>
            <a:r>
              <a:rPr lang="en-US" dirty="0" smtClean="0">
                <a:latin typeface="Rockwell" charset="0"/>
                <a:sym typeface="Wingdings"/>
              </a:rPr>
              <a:t> </a:t>
            </a:r>
            <a:r>
              <a:rPr lang="en-US" dirty="0" smtClean="0">
                <a:latin typeface="Rockwell" charset="0"/>
              </a:rPr>
              <a:t>Organisms </a:t>
            </a:r>
            <a:r>
              <a:rPr lang="en-US" dirty="0">
                <a:latin typeface="Rockwell" charset="0"/>
              </a:rPr>
              <a:t>maintain </a:t>
            </a:r>
            <a:r>
              <a:rPr lang="en-US" u="sng" dirty="0">
                <a:latin typeface="Rockwell" charset="0"/>
              </a:rPr>
              <a:t>HOMEOSTASIS</a:t>
            </a:r>
          </a:p>
          <a:p>
            <a:pPr lvl="1" eaLnBrk="1" hangingPunct="1"/>
            <a:r>
              <a:rPr lang="en-US" dirty="0" smtClean="0">
                <a:latin typeface="Rockwell" charset="0"/>
                <a:ea typeface="ＭＳ Ｐゴシック" charset="0"/>
              </a:rPr>
              <a:t>This is the </a:t>
            </a:r>
            <a:r>
              <a:rPr lang="en-US" dirty="0" smtClean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maintenance </a:t>
            </a:r>
            <a:r>
              <a:rPr lang="en-US" dirty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of stable internal conditions</a:t>
            </a: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</a:rPr>
              <a:t>EX:  </a:t>
            </a:r>
          </a:p>
          <a:p>
            <a:pPr lvl="2" eaLnBrk="1" hangingPunct="1"/>
            <a:r>
              <a:rPr lang="en-US" dirty="0">
                <a:latin typeface="Rockwell" charset="0"/>
                <a:ea typeface="ＭＳ Ｐゴシック" charset="0"/>
              </a:rPr>
              <a:t>Temperature, levels of water,  nutrient uptake</a:t>
            </a:r>
          </a:p>
          <a:p>
            <a:pPr eaLnBrk="1" hangingPunct="1"/>
            <a:endParaRPr lang="en-US" dirty="0"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5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450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27038"/>
            <a:ext cx="8229600" cy="5668962"/>
          </a:xfrm>
        </p:spPr>
        <p:txBody>
          <a:bodyPr/>
          <a:lstStyle/>
          <a:p>
            <a:pPr marL="514350" indent="-514350" eaLnBrk="1" hangingPunct="1">
              <a:lnSpc>
                <a:spcPct val="90000"/>
              </a:lnSpc>
            </a:pPr>
            <a:r>
              <a:rPr lang="en-US" sz="3000" dirty="0" smtClean="0">
                <a:latin typeface="Rockwell" charset="0"/>
              </a:rPr>
              <a:t>D </a:t>
            </a:r>
            <a:r>
              <a:rPr lang="en-US" sz="3000" dirty="0" smtClean="0">
                <a:latin typeface="Rockwell" charset="0"/>
                <a:sym typeface="Wingdings"/>
              </a:rPr>
              <a:t> </a:t>
            </a:r>
            <a:r>
              <a:rPr lang="en-US" sz="3000" dirty="0" smtClean="0">
                <a:latin typeface="Rockwell" charset="0"/>
              </a:rPr>
              <a:t>Energy </a:t>
            </a:r>
            <a:r>
              <a:rPr lang="en-US" sz="3000" dirty="0">
                <a:latin typeface="Rockwell" charset="0"/>
              </a:rPr>
              <a:t>Use or </a:t>
            </a:r>
            <a:r>
              <a:rPr lang="en-US" sz="3000" u="sng" dirty="0">
                <a:latin typeface="Rockwell" charset="0"/>
              </a:rPr>
              <a:t>METABOLISM</a:t>
            </a:r>
          </a:p>
          <a:p>
            <a:pPr marL="862013" lvl="1" indent="-514350" eaLnBrk="1" hangingPunct="1">
              <a:lnSpc>
                <a:spcPct val="90000"/>
              </a:lnSpc>
            </a:pPr>
            <a:r>
              <a:rPr lang="en-US" sz="2400" dirty="0" smtClean="0">
                <a:latin typeface="Rockwell" charset="0"/>
                <a:ea typeface="ＭＳ Ｐゴシック" charset="0"/>
              </a:rPr>
              <a:t>This is defined as </a:t>
            </a:r>
            <a:r>
              <a:rPr lang="en-US" sz="2400" dirty="0" smtClean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processes </a:t>
            </a:r>
            <a:r>
              <a:rPr lang="en-US" sz="2400" dirty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that take in and transform energy from the environment</a:t>
            </a:r>
          </a:p>
          <a:p>
            <a:pPr marL="862013" lvl="1" indent="-514350" eaLnBrk="1" hangingPunct="1">
              <a:lnSpc>
                <a:spcPct val="90000"/>
              </a:lnSpc>
            </a:pPr>
            <a:r>
              <a:rPr lang="en-US" sz="2400" dirty="0">
                <a:latin typeface="Rockwell" charset="0"/>
                <a:ea typeface="ＭＳ Ｐゴシック" charset="0"/>
              </a:rPr>
              <a:t>Examples:  </a:t>
            </a:r>
          </a:p>
          <a:p>
            <a:pPr marL="862013" lvl="1" indent="-514350" eaLnBrk="1" hangingPunct="1">
              <a:lnSpc>
                <a:spcPct val="90000"/>
              </a:lnSpc>
            </a:pPr>
            <a:endParaRPr lang="en-US" sz="2400" dirty="0">
              <a:latin typeface="Rockwell" charset="0"/>
              <a:ea typeface="ＭＳ Ｐゴシック" charset="0"/>
            </a:endParaRPr>
          </a:p>
          <a:p>
            <a:pPr marL="514350" indent="-514350" eaLnBrk="1" hangingPunct="1">
              <a:lnSpc>
                <a:spcPct val="90000"/>
              </a:lnSpc>
            </a:pPr>
            <a:r>
              <a:rPr lang="en-US" sz="3000" dirty="0" smtClean="0">
                <a:latin typeface="Rockwell" charset="0"/>
              </a:rPr>
              <a:t>E </a:t>
            </a:r>
            <a:r>
              <a:rPr lang="en-US" sz="3000" dirty="0" smtClean="0">
                <a:latin typeface="Rockwell" charset="0"/>
                <a:sym typeface="Wingdings"/>
              </a:rPr>
              <a:t> </a:t>
            </a:r>
            <a:r>
              <a:rPr lang="en-US" sz="3000" u="sng" dirty="0" smtClean="0">
                <a:latin typeface="Rockwell" charset="0"/>
              </a:rPr>
              <a:t>GROWTH</a:t>
            </a:r>
            <a:r>
              <a:rPr lang="en-US" sz="3000" dirty="0" smtClean="0">
                <a:latin typeface="Rockwell" charset="0"/>
              </a:rPr>
              <a:t> </a:t>
            </a:r>
            <a:r>
              <a:rPr lang="en-US" sz="3000" dirty="0">
                <a:latin typeface="Rockwell" charset="0"/>
              </a:rPr>
              <a:t>and </a:t>
            </a:r>
            <a:r>
              <a:rPr lang="en-US" sz="3000" u="sng" dirty="0">
                <a:latin typeface="Rockwell" charset="0"/>
              </a:rPr>
              <a:t>DEVELOPMENT</a:t>
            </a:r>
          </a:p>
          <a:p>
            <a:pPr marL="862013" lvl="1" indent="-514350" eaLnBrk="1" hangingPunct="1">
              <a:lnSpc>
                <a:spcPct val="90000"/>
              </a:lnSpc>
            </a:pPr>
            <a:r>
              <a:rPr lang="en-US" sz="2400" dirty="0">
                <a:latin typeface="Rockwell" charset="0"/>
                <a:ea typeface="ＭＳ Ｐゴシック" charset="0"/>
              </a:rPr>
              <a:t>Life </a:t>
            </a:r>
            <a:r>
              <a:rPr lang="en-US" sz="2400" dirty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grows and then changes (matures)</a:t>
            </a:r>
          </a:p>
          <a:p>
            <a:pPr marL="514350" indent="-514350" eaLnBrk="1" hangingPunct="1">
              <a:lnSpc>
                <a:spcPct val="90000"/>
              </a:lnSpc>
            </a:pPr>
            <a:endParaRPr lang="en-US" sz="3000" dirty="0">
              <a:latin typeface="Rockwell" charset="0"/>
            </a:endParaRPr>
          </a:p>
          <a:p>
            <a:pPr marL="514350" indent="-514350" eaLnBrk="1" hangingPunct="1">
              <a:lnSpc>
                <a:spcPct val="90000"/>
              </a:lnSpc>
            </a:pPr>
            <a:r>
              <a:rPr lang="en-US" sz="3000" dirty="0" smtClean="0">
                <a:latin typeface="Rockwell" charset="0"/>
              </a:rPr>
              <a:t>F </a:t>
            </a:r>
            <a:r>
              <a:rPr lang="en-US" sz="3000" dirty="0" smtClean="0">
                <a:latin typeface="Rockwell" charset="0"/>
                <a:sym typeface="Wingdings"/>
              </a:rPr>
              <a:t> </a:t>
            </a:r>
            <a:r>
              <a:rPr lang="en-US" sz="3000" u="sng" dirty="0" smtClean="0">
                <a:latin typeface="Rockwell" charset="0"/>
              </a:rPr>
              <a:t>REPRODUCTION</a:t>
            </a:r>
            <a:endParaRPr lang="en-US" sz="3000" u="sng" dirty="0">
              <a:latin typeface="Rockwell" charset="0"/>
            </a:endParaRPr>
          </a:p>
          <a:p>
            <a:pPr marL="862013" lvl="1" indent="-514350" eaLnBrk="1" hangingPunct="1">
              <a:lnSpc>
                <a:spcPct val="90000"/>
              </a:lnSpc>
            </a:pPr>
            <a:r>
              <a:rPr lang="en-US" sz="2400" dirty="0">
                <a:latin typeface="Rockwell" charset="0"/>
                <a:ea typeface="ＭＳ Ｐゴシック" charset="0"/>
              </a:rPr>
              <a:t>Passing of </a:t>
            </a:r>
            <a:r>
              <a:rPr lang="en-US" sz="2400" dirty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genes</a:t>
            </a:r>
            <a:r>
              <a:rPr lang="en-US" sz="2400" dirty="0">
                <a:latin typeface="Rockwell" charset="0"/>
                <a:ea typeface="ＭＳ Ｐゴシック" charset="0"/>
              </a:rPr>
              <a:t> to offspring</a:t>
            </a:r>
          </a:p>
          <a:p>
            <a:pPr marL="862013" lvl="1" indent="-514350" eaLnBrk="1" hangingPunct="1">
              <a:lnSpc>
                <a:spcPct val="90000"/>
              </a:lnSpc>
            </a:pPr>
            <a:r>
              <a:rPr lang="en-US" sz="2400" dirty="0">
                <a:latin typeface="Rockwell" charset="0"/>
                <a:ea typeface="ＭＳ Ｐゴシック" charset="0"/>
              </a:rPr>
              <a:t>Sexual – </a:t>
            </a:r>
          </a:p>
          <a:p>
            <a:pPr marL="1143000" lvl="2" indent="-228600" eaLnBrk="1" hangingPunct="1">
              <a:lnSpc>
                <a:spcPct val="90000"/>
              </a:lnSpc>
            </a:pPr>
            <a:r>
              <a:rPr lang="en-US" sz="2100" dirty="0">
                <a:latin typeface="Rockwell" charset="0"/>
                <a:ea typeface="ＭＳ Ｐゴシック" charset="0"/>
              </a:rPr>
              <a:t>DNA from two organisms</a:t>
            </a:r>
          </a:p>
          <a:p>
            <a:pPr marL="862013" lvl="1" indent="-514350" eaLnBrk="1" hangingPunct="1">
              <a:lnSpc>
                <a:spcPct val="90000"/>
              </a:lnSpc>
            </a:pPr>
            <a:r>
              <a:rPr lang="en-US" sz="2400" dirty="0">
                <a:latin typeface="Rockwell" charset="0"/>
                <a:ea typeface="ＭＳ Ｐゴシック" charset="0"/>
              </a:rPr>
              <a:t>Asexual – </a:t>
            </a:r>
          </a:p>
          <a:p>
            <a:pPr marL="1143000" lvl="2" indent="-228600" eaLnBrk="1" hangingPunct="1">
              <a:lnSpc>
                <a:spcPct val="90000"/>
              </a:lnSpc>
            </a:pPr>
            <a:r>
              <a:rPr lang="en-US" sz="2100" dirty="0">
                <a:latin typeface="Rockwell" charset="0"/>
                <a:ea typeface="ＭＳ Ｐゴシック" charset="0"/>
              </a:rPr>
              <a:t>Organism produces exact copy of itself</a:t>
            </a:r>
          </a:p>
          <a:p>
            <a:pPr marL="514350" indent="-514350" eaLnBrk="1" hangingPunct="1">
              <a:lnSpc>
                <a:spcPct val="90000"/>
              </a:lnSpc>
            </a:pPr>
            <a:endParaRPr lang="en-US" sz="3000" dirty="0"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36549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/>
          </p:cNvSpPr>
          <p:nvPr>
            <p:ph type="body" idx="4294967295"/>
          </p:nvPr>
        </p:nvSpPr>
        <p:spPr>
          <a:xfrm>
            <a:off x="304800" y="152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Rockwell" charset="0"/>
              </a:rPr>
              <a:t>G </a:t>
            </a:r>
            <a:r>
              <a:rPr lang="en-US" dirty="0" smtClean="0">
                <a:latin typeface="Rockwell" charset="0"/>
                <a:sym typeface="Wingdings"/>
              </a:rPr>
              <a:t> </a:t>
            </a:r>
            <a:r>
              <a:rPr lang="en-US" dirty="0" smtClean="0">
                <a:latin typeface="Rockwell" charset="0"/>
              </a:rPr>
              <a:t>Life </a:t>
            </a:r>
            <a:r>
              <a:rPr lang="en-US" dirty="0">
                <a:latin typeface="Rockwell" charset="0"/>
              </a:rPr>
              <a:t>Changes over time </a:t>
            </a:r>
            <a:r>
              <a:rPr lang="en-US" dirty="0" smtClean="0">
                <a:latin typeface="Rockwell" charset="0"/>
              </a:rPr>
              <a:t>(</a:t>
            </a:r>
            <a:r>
              <a:rPr lang="en-US" u="sng" dirty="0" smtClean="0">
                <a:latin typeface="Rockwell" charset="0"/>
              </a:rPr>
              <a:t>Evolution</a:t>
            </a:r>
            <a:r>
              <a:rPr lang="en-US" dirty="0">
                <a:latin typeface="Rockwell" charset="0"/>
              </a:rPr>
              <a:t>)</a:t>
            </a: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</a:rPr>
              <a:t>Organisms </a:t>
            </a:r>
            <a:r>
              <a:rPr lang="en-US" dirty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evolve</a:t>
            </a:r>
            <a:r>
              <a:rPr lang="en-US" dirty="0">
                <a:latin typeface="Rockwell" charset="0"/>
                <a:ea typeface="ＭＳ Ｐゴシック" charset="0"/>
              </a:rPr>
              <a:t> because of </a:t>
            </a:r>
            <a:r>
              <a:rPr lang="en-US" dirty="0" smtClean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traits / adaptations </a:t>
            </a:r>
            <a:r>
              <a:rPr lang="en-US" dirty="0">
                <a:latin typeface="Rockwell" charset="0"/>
                <a:ea typeface="ＭＳ Ｐゴシック" charset="0"/>
              </a:rPr>
              <a:t>which made them more successful </a:t>
            </a:r>
            <a:r>
              <a:rPr lang="en-US" dirty="0" smtClean="0">
                <a:latin typeface="Rockwell" charset="0"/>
                <a:ea typeface="ＭＳ Ｐゴシック" charset="0"/>
              </a:rPr>
              <a:t>at</a:t>
            </a:r>
            <a:r>
              <a:rPr lang="en-US" dirty="0" smtClean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 surviving and </a:t>
            </a:r>
            <a:r>
              <a:rPr lang="en-US" dirty="0" err="1" smtClean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reproducting</a:t>
            </a:r>
            <a:endParaRPr lang="en-US" dirty="0">
              <a:solidFill>
                <a:srgbClr val="FFFF00"/>
              </a:solidFill>
              <a:latin typeface="Rockwell" charset="0"/>
              <a:ea typeface="ＭＳ Ｐゴシック" charset="0"/>
            </a:endParaRPr>
          </a:p>
          <a:p>
            <a:pPr lvl="1" eaLnBrk="1" hangingPunct="1"/>
            <a:r>
              <a:rPr lang="en-US" u="sng" dirty="0">
                <a:latin typeface="Rockwell" charset="0"/>
                <a:ea typeface="ＭＳ Ｐゴシック" charset="0"/>
              </a:rPr>
              <a:t>Adaptation</a:t>
            </a:r>
            <a:r>
              <a:rPr lang="en-US" dirty="0">
                <a:latin typeface="Rockwell" charset="0"/>
                <a:ea typeface="ＭＳ Ｐゴシック" charset="0"/>
              </a:rPr>
              <a:t> –</a:t>
            </a:r>
          </a:p>
          <a:p>
            <a:pPr lvl="2" eaLnBrk="1" hangingPunct="1"/>
            <a:r>
              <a:rPr lang="en-US" dirty="0">
                <a:latin typeface="Rockwell" charset="0"/>
                <a:ea typeface="ＭＳ Ｐゴシック" charset="0"/>
              </a:rPr>
              <a:t>Trait that improves an organisms chance of survival</a:t>
            </a: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  <a:hlinkClick r:id="rId3"/>
              </a:rPr>
              <a:t>http://www.youtube.com/watch?v=faRlFsYmkeY</a:t>
            </a:r>
            <a:endParaRPr lang="en-US" dirty="0">
              <a:latin typeface="Rockwell" charset="0"/>
              <a:ea typeface="ＭＳ Ｐゴシック" charset="0"/>
            </a:endParaRP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</a:rPr>
              <a:t>(Homer Evolution)</a:t>
            </a:r>
          </a:p>
          <a:p>
            <a:pPr eaLnBrk="1" hangingPunct="1"/>
            <a:endParaRPr lang="en-US" dirty="0">
              <a:latin typeface="Rockwell" charset="0"/>
            </a:endParaRPr>
          </a:p>
        </p:txBody>
      </p:sp>
      <p:pic>
        <p:nvPicPr>
          <p:cNvPr id="4403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738563"/>
            <a:ext cx="8534400" cy="311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9/11 ATB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adaptations?  </a:t>
            </a:r>
          </a:p>
          <a:p>
            <a:r>
              <a:rPr lang="en-US" dirty="0" smtClean="0"/>
              <a:t>Today:</a:t>
            </a:r>
          </a:p>
          <a:p>
            <a:pPr lvl="1"/>
            <a:r>
              <a:rPr lang="en-US" dirty="0" smtClean="0"/>
              <a:t>Finish the chapter</a:t>
            </a:r>
          </a:p>
          <a:p>
            <a:pPr lvl="1"/>
            <a:r>
              <a:rPr lang="en-US" dirty="0" smtClean="0"/>
              <a:t>Get your study guide for the test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Friday </a:t>
            </a:r>
            <a:r>
              <a:rPr lang="en-US" dirty="0" smtClean="0">
                <a:sym typeface="Wingdings"/>
              </a:rPr>
              <a:t>  Review for the test / work on study guide</a:t>
            </a:r>
          </a:p>
          <a:p>
            <a:pPr lvl="1"/>
            <a:r>
              <a:rPr lang="en-US" dirty="0" smtClean="0">
                <a:sym typeface="Wingdings"/>
              </a:rPr>
              <a:t>Tuesday   TEST! (bring a pencil!)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236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2"/>
            <a:r>
              <a:rPr lang="en-US" dirty="0"/>
              <a:t>Google classroom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8"/>
            <a:ext cx="8229600" cy="4906962"/>
          </a:xfrm>
        </p:spPr>
        <p:txBody>
          <a:bodyPr/>
          <a:lstStyle/>
          <a:p>
            <a:r>
              <a:rPr lang="en-US" dirty="0"/>
              <a:t>Your e-mail:  </a:t>
            </a:r>
            <a:r>
              <a:rPr lang="en-US" dirty="0" err="1"/>
              <a:t>ID@sbmounties.org</a:t>
            </a:r>
            <a:endParaRPr lang="en-US" dirty="0"/>
          </a:p>
          <a:p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https://classroom.google.com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Class codes:</a:t>
            </a:r>
          </a:p>
          <a:p>
            <a:pPr lvl="1"/>
            <a:r>
              <a:rPr lang="en-US" sz="3600" dirty="0" smtClean="0"/>
              <a:t>Period 1 – lah55d</a:t>
            </a:r>
          </a:p>
          <a:p>
            <a:pPr lvl="1"/>
            <a:endParaRPr lang="en-US" sz="3600" dirty="0"/>
          </a:p>
          <a:p>
            <a:pPr lvl="1"/>
            <a:r>
              <a:rPr lang="en-US" sz="3600" dirty="0" smtClean="0"/>
              <a:t>Period 3 – vt5qhf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379564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evolution-simple-chart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571500"/>
            <a:ext cx="7620000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041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u="sng" dirty="0">
                <a:effectLst/>
              </a:rPr>
              <a:t>Characteristics of life review</a:t>
            </a:r>
            <a:r>
              <a:rPr lang="en-US" dirty="0">
                <a:effectLst/>
              </a:rPr>
              <a:t>: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300" dirty="0" smtClean="0"/>
              <a:t>What </a:t>
            </a:r>
            <a:r>
              <a:rPr lang="en-US" sz="2300" dirty="0"/>
              <a:t>does it mean if an organism is maintain it’s homeostasis? </a:t>
            </a:r>
            <a:endParaRPr lang="en-US" sz="2300" dirty="0" smtClean="0"/>
          </a:p>
          <a:p>
            <a:r>
              <a:rPr lang="en-US" sz="2300" dirty="0" smtClean="0"/>
              <a:t>What </a:t>
            </a:r>
            <a:r>
              <a:rPr lang="en-US" sz="2300" dirty="0"/>
              <a:t>are two types of reproduction? _____________________ and </a:t>
            </a:r>
            <a:r>
              <a:rPr lang="en-US" sz="2300" dirty="0" smtClean="0"/>
              <a:t>__________________</a:t>
            </a:r>
            <a:endParaRPr lang="en-US" sz="2300" dirty="0"/>
          </a:p>
          <a:p>
            <a:r>
              <a:rPr lang="en-US" sz="2300" dirty="0" smtClean="0"/>
              <a:t>What </a:t>
            </a:r>
            <a:r>
              <a:rPr lang="en-US" sz="2300" dirty="0"/>
              <a:t>is it called when a population changes over time? </a:t>
            </a:r>
            <a:endParaRPr lang="en-US" sz="2300" dirty="0" smtClean="0"/>
          </a:p>
          <a:p>
            <a:r>
              <a:rPr lang="en-US" sz="2300" dirty="0" smtClean="0"/>
              <a:t>Give </a:t>
            </a:r>
            <a:r>
              <a:rPr lang="en-US" sz="2300" dirty="0"/>
              <a:t>an </a:t>
            </a:r>
            <a:r>
              <a:rPr lang="en-US" sz="2300" dirty="0" smtClean="0"/>
              <a:t>example </a:t>
            </a:r>
            <a:r>
              <a:rPr lang="en-US" sz="2300" dirty="0"/>
              <a:t>of an adaptation that makes humans be </a:t>
            </a:r>
            <a:r>
              <a:rPr lang="en-US" sz="2300" dirty="0" smtClean="0"/>
              <a:t>successful</a:t>
            </a:r>
            <a:endParaRPr lang="en-US" sz="2300" dirty="0"/>
          </a:p>
          <a:p>
            <a:r>
              <a:rPr lang="en-US" sz="2300" dirty="0" smtClean="0"/>
              <a:t>What </a:t>
            </a:r>
            <a:r>
              <a:rPr lang="en-US" sz="2300" dirty="0"/>
              <a:t>are the two main drives of all </a:t>
            </a:r>
            <a:r>
              <a:rPr lang="en-US" sz="2300" dirty="0" smtClean="0"/>
              <a:t>organisms</a:t>
            </a:r>
            <a:endParaRPr lang="en-US" sz="2300" dirty="0"/>
          </a:p>
          <a:p>
            <a:r>
              <a:rPr lang="en-US" sz="2300" dirty="0" smtClean="0"/>
              <a:t>What </a:t>
            </a:r>
            <a:r>
              <a:rPr lang="en-US" sz="2300" dirty="0"/>
              <a:t>is metabolism? </a:t>
            </a:r>
            <a:endParaRPr lang="en-US" sz="2300" dirty="0" smtClean="0"/>
          </a:p>
          <a:p>
            <a:r>
              <a:rPr lang="en-US" sz="2300" dirty="0"/>
              <a:t>G</a:t>
            </a:r>
            <a:r>
              <a:rPr lang="en-US" sz="2300" dirty="0" smtClean="0"/>
              <a:t>ive </a:t>
            </a:r>
            <a:r>
              <a:rPr lang="en-US" sz="2300" dirty="0"/>
              <a:t>an example of a stimuli that you respond to. </a:t>
            </a:r>
          </a:p>
          <a:p>
            <a:r>
              <a:rPr lang="en-US" sz="2300" dirty="0" smtClean="0"/>
              <a:t>Give </a:t>
            </a:r>
            <a:r>
              <a:rPr lang="en-US" sz="2300" dirty="0"/>
              <a:t>an example of a stimuli that any may have to respond to. </a:t>
            </a:r>
            <a:endParaRPr lang="en-US" sz="2300" dirty="0" smtClean="0"/>
          </a:p>
          <a:p>
            <a:r>
              <a:rPr lang="en-US" sz="2300" dirty="0" smtClean="0"/>
              <a:t>Does </a:t>
            </a:r>
            <a:r>
              <a:rPr lang="en-US" sz="2300" dirty="0"/>
              <a:t>an organism have to move to be considered alive? </a:t>
            </a:r>
          </a:p>
          <a:p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3947520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Book Assignment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ASSIGNMENT – Section 1.3 Assessment</a:t>
            </a:r>
          </a:p>
          <a:p>
            <a:r>
              <a:rPr lang="en-US" dirty="0"/>
              <a:t>Page 25 #1-3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214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98"/>
            <a:ext cx="8229600" cy="1143000"/>
          </a:xfrm>
        </p:spPr>
        <p:txBody>
          <a:bodyPr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Domains of Life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229600" cy="4525963"/>
          </a:xfrm>
        </p:spPr>
        <p:txBody>
          <a:bodyPr/>
          <a:lstStyle/>
          <a:p>
            <a:pPr eaLnBrk="1" hangingPunct="1"/>
            <a:r>
              <a:rPr lang="en-US" u="sng" dirty="0" smtClean="0">
                <a:latin typeface="Rockwell" charset="0"/>
              </a:rPr>
              <a:t>Domain Bacteria</a:t>
            </a:r>
          </a:p>
          <a:p>
            <a:pPr eaLnBrk="1" hangingPunct="1"/>
            <a:r>
              <a:rPr lang="en-US" u="sng" dirty="0" smtClean="0">
                <a:latin typeface="Rockwell" charset="0"/>
              </a:rPr>
              <a:t>Domain </a:t>
            </a:r>
            <a:r>
              <a:rPr lang="en-US" u="sng" dirty="0" err="1">
                <a:latin typeface="Rockwell" charset="0"/>
              </a:rPr>
              <a:t>Archea</a:t>
            </a:r>
            <a:endParaRPr lang="en-US" u="sng" dirty="0">
              <a:latin typeface="Rockwell" charset="0"/>
            </a:endParaRPr>
          </a:p>
          <a:p>
            <a:pPr marL="0" indent="0" eaLnBrk="1" hangingPunct="1">
              <a:buNone/>
            </a:pPr>
            <a:r>
              <a:rPr lang="en-US" dirty="0">
                <a:latin typeface="Rockwell" charset="0"/>
              </a:rPr>
              <a:t> </a:t>
            </a:r>
          </a:p>
          <a:p>
            <a:pPr eaLnBrk="1" hangingPunct="1"/>
            <a:r>
              <a:rPr lang="en-US" u="sng" dirty="0">
                <a:latin typeface="Rockwell" charset="0"/>
              </a:rPr>
              <a:t>Domain </a:t>
            </a:r>
            <a:r>
              <a:rPr lang="en-US" u="sng" dirty="0" err="1">
                <a:latin typeface="Rockwell" charset="0"/>
              </a:rPr>
              <a:t>Eukarya</a:t>
            </a:r>
            <a:r>
              <a:rPr lang="en-US" u="sng" dirty="0">
                <a:latin typeface="Rockwell" charset="0"/>
              </a:rPr>
              <a:t> </a:t>
            </a:r>
            <a:r>
              <a:rPr lang="en-US" dirty="0">
                <a:latin typeface="Rockwell" charset="0"/>
              </a:rPr>
              <a:t>--</a:t>
            </a:r>
          </a:p>
          <a:p>
            <a:pPr eaLnBrk="1" hangingPunct="1"/>
            <a:endParaRPr lang="en-US" dirty="0">
              <a:latin typeface="Rockwell" charset="0"/>
            </a:endParaRPr>
          </a:p>
        </p:txBody>
      </p:sp>
      <p:pic>
        <p:nvPicPr>
          <p:cNvPr id="46083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173413"/>
            <a:ext cx="4800600" cy="368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6084" name="Group 11"/>
          <p:cNvGrpSpPr>
            <a:grpSpLocks/>
          </p:cNvGrpSpPr>
          <p:nvPr/>
        </p:nvGrpSpPr>
        <p:grpSpPr bwMode="auto">
          <a:xfrm>
            <a:off x="3810000" y="1143000"/>
            <a:ext cx="457200" cy="609600"/>
            <a:chOff x="2400" y="720"/>
            <a:chExt cx="288" cy="384"/>
          </a:xfrm>
        </p:grpSpPr>
        <p:sp>
          <p:nvSpPr>
            <p:cNvPr id="46087" name="Line 9"/>
            <p:cNvSpPr>
              <a:spLocks noChangeShapeType="1"/>
            </p:cNvSpPr>
            <p:nvPr/>
          </p:nvSpPr>
          <p:spPr bwMode="auto">
            <a:xfrm>
              <a:off x="2448" y="720"/>
              <a:ext cx="240" cy="1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088" name="Line 10"/>
            <p:cNvSpPr>
              <a:spLocks noChangeShapeType="1"/>
            </p:cNvSpPr>
            <p:nvPr/>
          </p:nvSpPr>
          <p:spPr bwMode="auto">
            <a:xfrm flipV="1">
              <a:off x="2400" y="864"/>
              <a:ext cx="288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4251325" y="1179513"/>
            <a:ext cx="33686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FFFF00"/>
                </a:solidFill>
              </a:rPr>
              <a:t>No Nucleus, unicellular, prokaryotic</a:t>
            </a: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4343400" y="2209800"/>
            <a:ext cx="413571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FFFF00"/>
                </a:solidFill>
              </a:rPr>
              <a:t>Nucleus, mostly multicellular,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eukaryotic (you)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2" grpId="0"/>
      <p:bldP spid="15373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29102"/>
            <a:ext cx="8229600" cy="1143000"/>
          </a:xfrm>
        </p:spPr>
        <p:txBody>
          <a:bodyPr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Kingdoms of Life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76200" y="304800"/>
            <a:ext cx="9067800" cy="4525963"/>
          </a:xfrm>
        </p:spPr>
        <p:txBody>
          <a:bodyPr/>
          <a:lstStyle/>
          <a:p>
            <a:pPr eaLnBrk="1" hangingPunct="1"/>
            <a:r>
              <a:rPr lang="en-US" sz="2800" u="sng" dirty="0">
                <a:latin typeface="Rockwell" charset="0"/>
              </a:rPr>
              <a:t>Bacteria</a:t>
            </a:r>
            <a:r>
              <a:rPr lang="en-US" sz="2800" dirty="0">
                <a:latin typeface="Rockwell" charset="0"/>
              </a:rPr>
              <a:t> – single celled – few </a:t>
            </a:r>
            <a:r>
              <a:rPr lang="en-US" sz="2800" dirty="0" smtClean="0">
                <a:latin typeface="Rockwell" charset="0"/>
              </a:rPr>
              <a:t>organelles (prokaryotic)</a:t>
            </a:r>
            <a:endParaRPr lang="en-US" sz="2800" dirty="0">
              <a:latin typeface="Rockwell" charset="0"/>
            </a:endParaRPr>
          </a:p>
          <a:p>
            <a:pPr eaLnBrk="1" hangingPunct="1"/>
            <a:r>
              <a:rPr lang="en-US" sz="2800" u="sng" dirty="0" err="1">
                <a:latin typeface="Rockwell" charset="0"/>
              </a:rPr>
              <a:t>Archea</a:t>
            </a:r>
            <a:r>
              <a:rPr lang="en-US" sz="2800" dirty="0">
                <a:latin typeface="Rockwell" charset="0"/>
              </a:rPr>
              <a:t> – single celled – few organelles – </a:t>
            </a:r>
            <a:br>
              <a:rPr lang="en-US" sz="2800" dirty="0">
                <a:latin typeface="Rockwell" charset="0"/>
              </a:rPr>
            </a:br>
            <a:r>
              <a:rPr lang="ja-JP" altLang="en-US" sz="2800" dirty="0">
                <a:latin typeface="Rockwell" charset="0"/>
              </a:rPr>
              <a:t>“</a:t>
            </a:r>
            <a:r>
              <a:rPr lang="en-US" altLang="ja-JP" sz="2800" dirty="0" err="1">
                <a:latin typeface="Rockwell" charset="0"/>
              </a:rPr>
              <a:t>extromophiles</a:t>
            </a:r>
            <a:r>
              <a:rPr lang="ja-JP" altLang="en-US" sz="2800" dirty="0" smtClean="0">
                <a:latin typeface="Rockwell" charset="0"/>
              </a:rPr>
              <a:t>”</a:t>
            </a:r>
            <a:r>
              <a:rPr lang="en-US" altLang="ja-JP" sz="2800" dirty="0" smtClean="0">
                <a:latin typeface="Rockwell" charset="0"/>
              </a:rPr>
              <a:t> (live in harsh environments)</a:t>
            </a:r>
            <a:endParaRPr lang="en-US" altLang="ja-JP" sz="2800" dirty="0">
              <a:latin typeface="Rockwell" charset="0"/>
            </a:endParaRPr>
          </a:p>
          <a:p>
            <a:pPr eaLnBrk="1" hangingPunct="1"/>
            <a:r>
              <a:rPr lang="en-US" sz="2800" u="sng" dirty="0" err="1">
                <a:latin typeface="Rockwell" charset="0"/>
              </a:rPr>
              <a:t>Protists</a:t>
            </a:r>
            <a:r>
              <a:rPr lang="en-US" sz="2800" dirty="0">
                <a:latin typeface="Rockwell" charset="0"/>
              </a:rPr>
              <a:t>* </a:t>
            </a:r>
            <a:r>
              <a:rPr lang="en-US" sz="2800" dirty="0" smtClean="0">
                <a:latin typeface="Rockwell" charset="0"/>
              </a:rPr>
              <a:t>–simple organization (usually single celled) </a:t>
            </a:r>
            <a:r>
              <a:rPr lang="en-US" sz="2800" dirty="0">
                <a:latin typeface="Rockwell" charset="0"/>
              </a:rPr>
              <a:t>- eukaryotic </a:t>
            </a:r>
            <a:endParaRPr lang="en-US" sz="2800" dirty="0" smtClean="0">
              <a:latin typeface="Rockwell" charset="0"/>
            </a:endParaRPr>
          </a:p>
          <a:p>
            <a:pPr lvl="1" eaLnBrk="1" hangingPunct="1"/>
            <a:r>
              <a:rPr lang="en-US" sz="2800" dirty="0" smtClean="0">
                <a:latin typeface="Rockwell" charset="0"/>
              </a:rPr>
              <a:t>Examples – amoeba, </a:t>
            </a:r>
            <a:r>
              <a:rPr lang="en-US" sz="2800" dirty="0">
                <a:latin typeface="Rockwell" charset="0"/>
              </a:rPr>
              <a:t>algae </a:t>
            </a:r>
            <a:r>
              <a:rPr lang="en-US" sz="2800" dirty="0" smtClean="0">
                <a:latin typeface="Rockwell" charset="0"/>
              </a:rPr>
              <a:t>etc.)</a:t>
            </a:r>
            <a:endParaRPr lang="en-US" sz="2800" dirty="0">
              <a:latin typeface="Rockwel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3434949"/>
            <a:ext cx="4038600" cy="34230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00600" y="3491117"/>
            <a:ext cx="4343399" cy="33668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7366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Kingdoms of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67" y="1371600"/>
            <a:ext cx="8229600" cy="4525962"/>
          </a:xfrm>
        </p:spPr>
        <p:txBody>
          <a:bodyPr/>
          <a:lstStyle/>
          <a:p>
            <a:pPr eaLnBrk="1" hangingPunct="1"/>
            <a:r>
              <a:rPr lang="en-US" u="sng" dirty="0" smtClean="0">
                <a:latin typeface="Rockwell" charset="0"/>
              </a:rPr>
              <a:t>Plants</a:t>
            </a:r>
            <a:r>
              <a:rPr lang="en-US" dirty="0" smtClean="0">
                <a:latin typeface="Rockwell" charset="0"/>
              </a:rPr>
              <a:t> - eukaryotic, mostly multicellular</a:t>
            </a:r>
            <a:endParaRPr lang="en-US" dirty="0">
              <a:latin typeface="Rockwell" charset="0"/>
            </a:endParaRPr>
          </a:p>
          <a:p>
            <a:pPr eaLnBrk="1" hangingPunct="1"/>
            <a:r>
              <a:rPr lang="en-US" u="sng" dirty="0" smtClean="0">
                <a:latin typeface="Rockwell" charset="0"/>
              </a:rPr>
              <a:t>Fungi</a:t>
            </a:r>
            <a:r>
              <a:rPr lang="en-US" dirty="0" smtClean="0">
                <a:latin typeface="Rockwell" charset="0"/>
              </a:rPr>
              <a:t> - eukaryotic, </a:t>
            </a:r>
            <a:r>
              <a:rPr lang="en-US" dirty="0">
                <a:latin typeface="Rockwell" charset="0"/>
              </a:rPr>
              <a:t>mostly multicellular</a:t>
            </a:r>
          </a:p>
          <a:p>
            <a:pPr eaLnBrk="1" hangingPunct="1"/>
            <a:r>
              <a:rPr lang="en-US" u="sng" dirty="0" smtClean="0">
                <a:latin typeface="Rockwell" charset="0"/>
              </a:rPr>
              <a:t>Animals</a:t>
            </a:r>
            <a:r>
              <a:rPr lang="en-US" dirty="0" smtClean="0">
                <a:latin typeface="Rockwell" charset="0"/>
              </a:rPr>
              <a:t> - eukaryotic, </a:t>
            </a:r>
            <a:r>
              <a:rPr lang="en-US" dirty="0">
                <a:latin typeface="Rockwell" charset="0"/>
              </a:rPr>
              <a:t>mostly multicellular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400" y="3305777"/>
            <a:ext cx="4191000" cy="3552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57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u="sng" dirty="0" smtClean="0"/>
              <a:t>The Big Ideas in Biology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0418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077200" cy="5562600"/>
          </a:xfrm>
        </p:spPr>
        <p:txBody>
          <a:bodyPr/>
          <a:lstStyle/>
          <a:p>
            <a:pPr marL="292100" lvl="1" indent="-292100">
              <a:spcBef>
                <a:spcPct val="0"/>
              </a:spcBef>
              <a:buClr>
                <a:schemeClr val="accent1"/>
              </a:buClr>
              <a:buSzPct val="70000"/>
              <a:buFont typeface="Wingdings 2" charset="0"/>
              <a:buChar char=""/>
              <a:defRPr/>
            </a:pPr>
            <a:r>
              <a:rPr lang="en-US" sz="2800" dirty="0" smtClean="0"/>
              <a:t>What do these mean?</a:t>
            </a:r>
          </a:p>
          <a:p>
            <a:pPr marL="292100" lvl="1" indent="-292100">
              <a:spcBef>
                <a:spcPct val="0"/>
              </a:spcBef>
              <a:buClr>
                <a:schemeClr val="accent1"/>
              </a:buClr>
              <a:buSzPct val="70000"/>
              <a:buFont typeface="Wingdings 2" charset="0"/>
              <a:buChar char=""/>
              <a:defRPr/>
            </a:pPr>
            <a:endParaRPr lang="en-US" sz="2800" dirty="0" smtClean="0"/>
          </a:p>
          <a:p>
            <a:pPr marL="292100" lvl="1" indent="-292100">
              <a:spcBef>
                <a:spcPct val="0"/>
              </a:spcBef>
              <a:buClr>
                <a:schemeClr val="accent1"/>
              </a:buClr>
              <a:buSzPct val="70000"/>
              <a:buFont typeface="Wingdings 2" charset="0"/>
              <a:buChar char=""/>
              <a:defRPr/>
            </a:pPr>
            <a:r>
              <a:rPr lang="en-US" sz="2800" dirty="0" smtClean="0"/>
              <a:t>Cellular Basis of Life</a:t>
            </a:r>
          </a:p>
          <a:p>
            <a:pPr marL="474662" lvl="2" indent="-292100">
              <a:spcBef>
                <a:spcPct val="0"/>
              </a:spcBef>
              <a:buClr>
                <a:schemeClr val="accent1"/>
              </a:buClr>
              <a:buSzPct val="70000"/>
              <a:buFont typeface="Wingdings 2" charset="0"/>
              <a:buChar char=""/>
              <a:defRPr/>
            </a:pPr>
            <a:r>
              <a:rPr lang="en-US" dirty="0" smtClean="0"/>
              <a:t>Living things are made of cells (single or multicellular)</a:t>
            </a:r>
          </a:p>
          <a:p>
            <a:pPr marL="182562" lvl="2" indent="0">
              <a:spcBef>
                <a:spcPct val="0"/>
              </a:spcBef>
              <a:buClr>
                <a:schemeClr val="accent1"/>
              </a:buClr>
              <a:buSzPct val="70000"/>
              <a:buFont typeface="Wingdings 2" charset="0"/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dirty="0"/>
              <a:t> </a:t>
            </a:r>
            <a:r>
              <a:rPr lang="en-US" sz="2800" dirty="0" smtClean="0"/>
              <a:t>Information </a:t>
            </a:r>
            <a:r>
              <a:rPr lang="en-US" sz="2800" dirty="0"/>
              <a:t>and </a:t>
            </a:r>
            <a:r>
              <a:rPr lang="en-US" sz="2800" dirty="0" smtClean="0"/>
              <a:t>Heredity</a:t>
            </a:r>
          </a:p>
          <a:p>
            <a:pPr lvl="1">
              <a:defRPr/>
            </a:pPr>
            <a:r>
              <a:rPr lang="en-US" sz="2200" dirty="0" smtClean="0"/>
              <a:t>Living things are </a:t>
            </a:r>
            <a:r>
              <a:rPr lang="en-US" sz="2200" smtClean="0"/>
              <a:t>based off  </a:t>
            </a:r>
            <a:r>
              <a:rPr lang="en-US" sz="2200" dirty="0" smtClean="0"/>
              <a:t>information in the genetic code </a:t>
            </a:r>
          </a:p>
          <a:p>
            <a:pPr lvl="1">
              <a:defRPr/>
            </a:pPr>
            <a:r>
              <a:rPr lang="en-US" sz="2200" dirty="0" smtClean="0"/>
              <a:t>This code is found in your DNA</a:t>
            </a:r>
          </a:p>
          <a:p>
            <a:pPr lvl="1">
              <a:defRPr/>
            </a:pPr>
            <a:endParaRPr lang="en-US" sz="2200" dirty="0" smtClean="0"/>
          </a:p>
          <a:p>
            <a:pPr>
              <a:defRPr/>
            </a:pPr>
            <a:r>
              <a:rPr lang="en-US" sz="2800" dirty="0" smtClean="0"/>
              <a:t>Matter </a:t>
            </a:r>
            <a:r>
              <a:rPr lang="en-US" sz="2800" dirty="0"/>
              <a:t>and </a:t>
            </a:r>
            <a:r>
              <a:rPr lang="en-US" sz="2800" dirty="0" smtClean="0"/>
              <a:t>Energy</a:t>
            </a:r>
          </a:p>
          <a:p>
            <a:pPr lvl="1">
              <a:defRPr/>
            </a:pPr>
            <a:r>
              <a:rPr lang="en-US" sz="2200" dirty="0" smtClean="0"/>
              <a:t>Living things require matter that provide energy and the nutrients needed to survive</a:t>
            </a:r>
            <a:endParaRPr lang="en-US" sz="2200" dirty="0"/>
          </a:p>
          <a:p>
            <a:pPr>
              <a:defRPr/>
            </a:pPr>
            <a:endParaRPr lang="en-US" dirty="0"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u="sng" dirty="0" smtClean="0"/>
              <a:t>The Big Ideas in Biology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334000"/>
          </a:xfrm>
        </p:spPr>
        <p:txBody>
          <a:bodyPr/>
          <a:lstStyle/>
          <a:p>
            <a:pPr marL="292100" lvl="1" indent="-292100">
              <a:spcBef>
                <a:spcPct val="0"/>
              </a:spcBef>
              <a:buClr>
                <a:schemeClr val="accent1"/>
              </a:buClr>
              <a:buSzPct val="70000"/>
              <a:buFont typeface="Wingdings 2" charset="0"/>
              <a:buChar char=""/>
              <a:defRPr/>
            </a:pPr>
            <a:r>
              <a:rPr lang="en-US" sz="2800" dirty="0"/>
              <a:t>What do these mean</a:t>
            </a:r>
            <a:r>
              <a:rPr lang="en-US" sz="2800" dirty="0" smtClean="0"/>
              <a:t>?</a:t>
            </a:r>
            <a:r>
              <a:rPr lang="en-US" dirty="0">
                <a:latin typeface="Rockwell" charset="0"/>
              </a:rPr>
              <a:t> </a:t>
            </a:r>
            <a:endParaRPr lang="en-US" dirty="0" smtClean="0">
              <a:latin typeface="Rockwell" charset="0"/>
            </a:endParaRPr>
          </a:p>
          <a:p>
            <a:pPr marL="292100" lvl="1" indent="-292100">
              <a:spcBef>
                <a:spcPct val="0"/>
              </a:spcBef>
              <a:buClr>
                <a:schemeClr val="accent1"/>
              </a:buClr>
              <a:buSzPct val="70000"/>
              <a:buFont typeface="Wingdings 2" charset="0"/>
              <a:buChar char=""/>
              <a:defRPr/>
            </a:pPr>
            <a:endParaRPr lang="en-US" dirty="0" smtClean="0">
              <a:latin typeface="Rockwell" charset="0"/>
            </a:endParaRPr>
          </a:p>
          <a:p>
            <a:pPr>
              <a:defRPr/>
            </a:pPr>
            <a:r>
              <a:rPr lang="en-US" sz="2800" dirty="0" smtClean="0"/>
              <a:t>Growth</a:t>
            </a:r>
            <a:r>
              <a:rPr lang="en-US" sz="2800" dirty="0"/>
              <a:t>, Development and Reproduction</a:t>
            </a:r>
          </a:p>
          <a:p>
            <a:pPr lvl="1">
              <a:defRPr/>
            </a:pPr>
            <a:r>
              <a:rPr lang="en-US" sz="2200" dirty="0"/>
              <a:t>All living things must reproduce, grow and </a:t>
            </a:r>
            <a:r>
              <a:rPr lang="en-US" sz="2200" dirty="0" smtClean="0"/>
              <a:t>develop</a:t>
            </a:r>
          </a:p>
          <a:p>
            <a:pPr lvl="1">
              <a:defRPr/>
            </a:pPr>
            <a:endParaRPr lang="en-US" sz="2200" dirty="0"/>
          </a:p>
          <a:p>
            <a:r>
              <a:rPr lang="en-US" sz="2800" dirty="0" smtClean="0">
                <a:latin typeface="Rockwell" charset="0"/>
              </a:rPr>
              <a:t>Homeostasis</a:t>
            </a:r>
            <a:endParaRPr lang="en-US" sz="2800" dirty="0">
              <a:latin typeface="Rockwell" charset="0"/>
            </a:endParaRPr>
          </a:p>
          <a:p>
            <a:pPr lvl="1"/>
            <a:r>
              <a:rPr lang="en-US" sz="2200" dirty="0">
                <a:latin typeface="Rockwell" charset="0"/>
                <a:ea typeface="ＭＳ Ｐゴシック" charset="0"/>
              </a:rPr>
              <a:t>Living things control their internal </a:t>
            </a:r>
            <a:r>
              <a:rPr lang="en-US" sz="2200" dirty="0" smtClean="0">
                <a:latin typeface="Rockwell" charset="0"/>
                <a:ea typeface="ＭＳ Ｐゴシック" charset="0"/>
              </a:rPr>
              <a:t>environment</a:t>
            </a:r>
          </a:p>
          <a:p>
            <a:pPr lvl="1"/>
            <a:endParaRPr lang="en-US" sz="2200" dirty="0">
              <a:latin typeface="Rockwell" charset="0"/>
              <a:ea typeface="ＭＳ Ｐゴシック" charset="0"/>
            </a:endParaRPr>
          </a:p>
          <a:p>
            <a:r>
              <a:rPr lang="en-US" dirty="0">
                <a:latin typeface="Rockwell" charset="0"/>
              </a:rPr>
              <a:t> </a:t>
            </a:r>
            <a:r>
              <a:rPr lang="en-US" sz="2800" dirty="0">
                <a:latin typeface="Rockwell" charset="0"/>
              </a:rPr>
              <a:t>Evolution</a:t>
            </a:r>
          </a:p>
          <a:p>
            <a:pPr lvl="1"/>
            <a:r>
              <a:rPr lang="en-US" sz="2200" dirty="0">
                <a:latin typeface="Rockwell" charset="0"/>
                <a:ea typeface="ＭＳ Ｐゴシック" charset="0"/>
              </a:rPr>
              <a:t>Living things </a:t>
            </a:r>
            <a:r>
              <a:rPr lang="en-US" sz="2200" dirty="0" smtClean="0">
                <a:latin typeface="Rockwell" charset="0"/>
                <a:ea typeface="ＭＳ Ｐゴシック" charset="0"/>
              </a:rPr>
              <a:t>change</a:t>
            </a:r>
          </a:p>
          <a:p>
            <a:pPr lvl="1"/>
            <a:endParaRPr lang="en-US" sz="2200" dirty="0">
              <a:latin typeface="Rockwell" charset="0"/>
              <a:ea typeface="ＭＳ Ｐゴシック" charset="0"/>
            </a:endParaRPr>
          </a:p>
          <a:p>
            <a:r>
              <a:rPr lang="en-US" dirty="0">
                <a:latin typeface="Rockwell" charset="0"/>
              </a:rPr>
              <a:t> </a:t>
            </a:r>
            <a:r>
              <a:rPr lang="en-US" sz="2800" dirty="0">
                <a:latin typeface="Rockwell" charset="0"/>
              </a:rPr>
              <a:t>Structure and Function</a:t>
            </a:r>
          </a:p>
          <a:p>
            <a:pPr lvl="1"/>
            <a:r>
              <a:rPr lang="en-US" sz="2200" dirty="0">
                <a:latin typeface="Rockwell" charset="0"/>
                <a:ea typeface="ＭＳ Ｐゴシック" charset="0"/>
              </a:rPr>
              <a:t>Living things have specific body parts that provide specific functions (eyes, legs, </a:t>
            </a:r>
            <a:r>
              <a:rPr lang="en-US" sz="2200" dirty="0" err="1">
                <a:latin typeface="Rockwell" charset="0"/>
                <a:ea typeface="ＭＳ Ｐゴシック" charset="0"/>
              </a:rPr>
              <a:t>etc</a:t>
            </a:r>
            <a:r>
              <a:rPr lang="en-US" sz="2200" dirty="0">
                <a:latin typeface="Rockwell" charset="0"/>
                <a:ea typeface="ＭＳ Ｐゴシック" charset="0"/>
              </a:rPr>
              <a:t>)</a:t>
            </a:r>
          </a:p>
          <a:p>
            <a:r>
              <a:rPr lang="en-US" dirty="0">
                <a:latin typeface="Rockwel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u="sng" dirty="0" smtClean="0"/>
              <a:t>The Big Ideas in Biology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53000"/>
          </a:xfrm>
        </p:spPr>
        <p:txBody>
          <a:bodyPr/>
          <a:lstStyle/>
          <a:p>
            <a:pPr marL="292100" lvl="1" indent="-292100">
              <a:spcBef>
                <a:spcPct val="0"/>
              </a:spcBef>
              <a:buClr>
                <a:schemeClr val="accent1"/>
              </a:buClr>
              <a:buSzPct val="70000"/>
              <a:buFont typeface="Wingdings 2" charset="0"/>
              <a:buChar char=""/>
            </a:pPr>
            <a:r>
              <a:rPr lang="en-US" sz="2800" dirty="0"/>
              <a:t>What do these mean</a:t>
            </a:r>
            <a:r>
              <a:rPr lang="en-US" sz="2800" dirty="0" smtClean="0"/>
              <a:t>?</a:t>
            </a:r>
          </a:p>
          <a:p>
            <a:pPr marL="292100" lvl="1" indent="-292100">
              <a:spcBef>
                <a:spcPct val="0"/>
              </a:spcBef>
              <a:buClr>
                <a:schemeClr val="accent1"/>
              </a:buClr>
              <a:buSzPct val="70000"/>
              <a:buFont typeface="Wingdings 2" charset="0"/>
              <a:buChar char=""/>
            </a:pPr>
            <a:endParaRPr lang="en-US" sz="2800" dirty="0"/>
          </a:p>
          <a:p>
            <a:r>
              <a:rPr lang="en-US" sz="2800" dirty="0" smtClean="0">
                <a:latin typeface="Rockwell" charset="0"/>
              </a:rPr>
              <a:t>Unity </a:t>
            </a:r>
            <a:r>
              <a:rPr lang="en-US" sz="2800" dirty="0">
                <a:latin typeface="Rockwell" charset="0"/>
              </a:rPr>
              <a:t>and Diversity of Life</a:t>
            </a:r>
          </a:p>
          <a:p>
            <a:pPr lvl="1"/>
            <a:r>
              <a:rPr lang="en-US" sz="2200" dirty="0">
                <a:latin typeface="Rockwell" charset="0"/>
                <a:ea typeface="ＭＳ Ｐゴシック" charset="0"/>
              </a:rPr>
              <a:t>Living things are very different, but at the molecule level the same (proteins, lipids, nucleic acids, carbohydrates</a:t>
            </a:r>
            <a:r>
              <a:rPr lang="en-US" sz="2200" dirty="0" smtClean="0">
                <a:latin typeface="Rockwell" charset="0"/>
                <a:ea typeface="ＭＳ Ｐゴシック" charset="0"/>
              </a:rPr>
              <a:t>)</a:t>
            </a:r>
          </a:p>
          <a:p>
            <a:pPr lvl="1"/>
            <a:endParaRPr lang="en-US" sz="2200" dirty="0">
              <a:latin typeface="Rockwell" charset="0"/>
              <a:ea typeface="ＭＳ Ｐゴシック" charset="0"/>
            </a:endParaRPr>
          </a:p>
          <a:p>
            <a:r>
              <a:rPr lang="en-US" dirty="0">
                <a:latin typeface="Rockwell" charset="0"/>
              </a:rPr>
              <a:t> </a:t>
            </a:r>
            <a:r>
              <a:rPr lang="en-US" sz="2800" dirty="0">
                <a:latin typeface="Rockwell" charset="0"/>
              </a:rPr>
              <a:t>Interdependence in Nature</a:t>
            </a:r>
          </a:p>
          <a:p>
            <a:pPr lvl="1"/>
            <a:r>
              <a:rPr lang="en-US" sz="2200" dirty="0">
                <a:latin typeface="Rockwell" charset="0"/>
                <a:ea typeface="ＭＳ Ｐゴシック" charset="0"/>
              </a:rPr>
              <a:t>Biosphere – living planet</a:t>
            </a:r>
          </a:p>
          <a:p>
            <a:pPr lvl="1"/>
            <a:r>
              <a:rPr lang="en-US" sz="2200" dirty="0">
                <a:latin typeface="Rockwell" charset="0"/>
                <a:ea typeface="ＭＳ Ｐゴシック" charset="0"/>
              </a:rPr>
              <a:t>Organisms are linked to biotic and abiotic </a:t>
            </a:r>
            <a:r>
              <a:rPr lang="en-US" sz="2200" dirty="0" smtClean="0">
                <a:latin typeface="Rockwell" charset="0"/>
                <a:ea typeface="ＭＳ Ｐゴシック" charset="0"/>
              </a:rPr>
              <a:t>factors</a:t>
            </a:r>
          </a:p>
          <a:p>
            <a:pPr marL="411163" lvl="1" indent="0">
              <a:buNone/>
            </a:pPr>
            <a:endParaRPr lang="en-US" sz="2200" dirty="0">
              <a:latin typeface="Rockwell" charset="0"/>
              <a:ea typeface="ＭＳ Ｐゴシック" charset="0"/>
            </a:endParaRPr>
          </a:p>
          <a:p>
            <a:pPr marL="411163" lvl="1" indent="0">
              <a:buNone/>
            </a:pPr>
            <a:endParaRPr lang="en-US" sz="600" dirty="0">
              <a:latin typeface="Rockwell" charset="0"/>
              <a:ea typeface="ＭＳ Ｐゴシック" charset="0"/>
            </a:endParaRPr>
          </a:p>
          <a:p>
            <a:r>
              <a:rPr lang="en-US" sz="2800" dirty="0">
                <a:latin typeface="Rockwell" charset="0"/>
              </a:rPr>
              <a:t>Science as a way of knowing.</a:t>
            </a:r>
          </a:p>
          <a:p>
            <a:pPr lvl="1"/>
            <a:r>
              <a:rPr lang="en-US" sz="2200" dirty="0">
                <a:latin typeface="Rockwell" charset="0"/>
                <a:ea typeface="ＭＳ Ｐゴシック" charset="0"/>
              </a:rPr>
              <a:t>Use of scientific method to explain observations</a:t>
            </a:r>
          </a:p>
          <a:p>
            <a:endParaRPr lang="en-US" dirty="0"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9/12 ATB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metabolism?</a:t>
            </a:r>
          </a:p>
          <a:p>
            <a:r>
              <a:rPr lang="en-US" dirty="0" smtClean="0"/>
              <a:t>Today:</a:t>
            </a:r>
          </a:p>
          <a:p>
            <a:pPr lvl="1"/>
            <a:r>
              <a:rPr lang="en-US" dirty="0" smtClean="0"/>
              <a:t>Test Review</a:t>
            </a:r>
          </a:p>
          <a:p>
            <a:pPr lvl="1"/>
            <a:r>
              <a:rPr lang="en-US" dirty="0" smtClean="0"/>
              <a:t>Work on your study guide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Test Tuesday – Bring </a:t>
            </a:r>
            <a:r>
              <a:rPr lang="en-US" smtClean="0"/>
              <a:t>a pencil.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414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9/11 ATB - Friday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a hypothesis</a:t>
            </a:r>
            <a:r>
              <a:rPr lang="en-US" dirty="0" smtClean="0"/>
              <a:t>?</a:t>
            </a:r>
          </a:p>
          <a:p>
            <a:r>
              <a:rPr lang="en-US" dirty="0" smtClean="0"/>
              <a:t>Today:</a:t>
            </a:r>
          </a:p>
          <a:p>
            <a:pPr lvl="1"/>
            <a:r>
              <a:rPr lang="en-US" dirty="0" smtClean="0"/>
              <a:t>Quick review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Go to the activities fair (you must stay there!)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715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300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/>
          </p:cNvSpPr>
          <p:nvPr>
            <p:ph type="title"/>
          </p:nvPr>
        </p:nvSpPr>
        <p:spPr bwMode="auto">
          <a:xfrm>
            <a:off x="152400" y="0"/>
            <a:ext cx="2514600" cy="660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r>
              <a:rPr lang="en-US" sz="3000" dirty="0" smtClean="0">
                <a:effectLst/>
                <a:latin typeface="Rockwell" charset="0"/>
              </a:rPr>
              <a:t>Review</a:t>
            </a:r>
            <a:endParaRPr lang="en-US" sz="3000" dirty="0">
              <a:effectLst/>
              <a:latin typeface="Rockwell" charset="0"/>
            </a:endParaRPr>
          </a:p>
        </p:txBody>
      </p:sp>
      <p:sp>
        <p:nvSpPr>
          <p:cNvPr id="52226" name="Rectangle 3"/>
          <p:cNvSpPr>
            <a:spLocks noGrp="1"/>
          </p:cNvSpPr>
          <p:nvPr>
            <p:ph type="body" idx="1"/>
          </p:nvPr>
        </p:nvSpPr>
        <p:spPr>
          <a:xfrm>
            <a:off x="152400" y="609600"/>
            <a:ext cx="8229600" cy="5638800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</a:pPr>
            <a:r>
              <a:rPr lang="en-US" dirty="0">
                <a:latin typeface="Rockwell" charset="0"/>
              </a:rPr>
              <a:t>Fill in the blanks</a:t>
            </a:r>
          </a:p>
          <a:p>
            <a:pPr marL="925513" lvl="1" indent="-514350" eaLnBrk="1" hangingPunct="1">
              <a:buFont typeface="+mj-lt"/>
              <a:buAutoNum type="arabicPeriod"/>
            </a:pPr>
            <a:r>
              <a:rPr lang="en-US" dirty="0">
                <a:latin typeface="Rockwell" charset="0"/>
                <a:ea typeface="ＭＳ Ｐゴシック" charset="0"/>
              </a:rPr>
              <a:t>Organism </a:t>
            </a:r>
            <a:r>
              <a:rPr lang="en-US" dirty="0">
                <a:latin typeface="Rockwell" charset="0"/>
                <a:ea typeface="ＭＳ Ｐゴシック" charset="0"/>
                <a:sym typeface="Wingdings" charset="0"/>
              </a:rPr>
              <a:t>Organ System  </a:t>
            </a:r>
            <a:r>
              <a:rPr lang="en-US" dirty="0">
                <a:latin typeface="Rockwell" charset="0"/>
                <a:ea typeface="ＭＳ Ｐゴシック" charset="0"/>
              </a:rPr>
              <a:t>Organ </a:t>
            </a:r>
            <a:r>
              <a:rPr lang="en-US" dirty="0">
                <a:latin typeface="Rockwell" charset="0"/>
                <a:ea typeface="ＭＳ Ｐゴシック" charset="0"/>
                <a:sym typeface="Wingdings" charset="0"/>
              </a:rPr>
              <a:t> Tissue  Cell  Organelle</a:t>
            </a:r>
          </a:p>
          <a:p>
            <a:pPr marL="925513" lvl="1" indent="-514350" eaLnBrk="1" hangingPunct="1">
              <a:buFont typeface="+mj-lt"/>
              <a:buAutoNum type="arabicPeriod"/>
            </a:pPr>
            <a:endParaRPr lang="en-US" dirty="0">
              <a:latin typeface="Rockwell" charset="0"/>
              <a:ea typeface="ＭＳ Ｐゴシック" charset="0"/>
              <a:sym typeface="Wingdings" charset="0"/>
            </a:endParaRP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>
                <a:latin typeface="Rockwell" charset="0"/>
              </a:rPr>
              <a:t>What is botany</a:t>
            </a:r>
            <a:r>
              <a:rPr lang="en-US" dirty="0" smtClean="0">
                <a:latin typeface="Rockwell" charset="0"/>
              </a:rPr>
              <a:t>?</a:t>
            </a:r>
          </a:p>
          <a:p>
            <a:pPr marL="514350" indent="-514350" eaLnBrk="1" hangingPunct="1">
              <a:buFont typeface="+mj-lt"/>
              <a:buAutoNum type="arabicPeriod"/>
            </a:pPr>
            <a:endParaRPr lang="en-US" dirty="0" smtClean="0">
              <a:latin typeface="Rockwell" charset="0"/>
            </a:endParaRP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 smtClean="0">
                <a:latin typeface="Rockwell" charset="0"/>
              </a:rPr>
              <a:t>What is ecology?</a:t>
            </a:r>
          </a:p>
          <a:p>
            <a:pPr marL="514350" indent="-514350" eaLnBrk="1" hangingPunct="1">
              <a:buFont typeface="+mj-lt"/>
              <a:buAutoNum type="arabicPeriod"/>
            </a:pPr>
            <a:endParaRPr lang="en-US" dirty="0">
              <a:latin typeface="Rockwell" charset="0"/>
            </a:endParaRP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 smtClean="0">
                <a:latin typeface="Rockwell" charset="0"/>
              </a:rPr>
              <a:t>What </a:t>
            </a:r>
            <a:r>
              <a:rPr lang="en-US" dirty="0">
                <a:latin typeface="Rockwell" charset="0"/>
              </a:rPr>
              <a:t>is the basic unit of life?</a:t>
            </a:r>
          </a:p>
          <a:p>
            <a:pPr marL="514350" indent="-514350" eaLnBrk="1" hangingPunct="1">
              <a:buFont typeface="+mj-lt"/>
              <a:buAutoNum type="arabicPeriod"/>
            </a:pPr>
            <a:endParaRPr lang="en-US" dirty="0">
              <a:latin typeface="Rockwell" charset="0"/>
            </a:endParaRP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>
                <a:latin typeface="Rockwell" charset="0"/>
              </a:rPr>
              <a:t>Name </a:t>
            </a:r>
            <a:r>
              <a:rPr lang="en-US" dirty="0" smtClean="0">
                <a:latin typeface="Rockwell" charset="0"/>
              </a:rPr>
              <a:t>3 of the 7 characteristics </a:t>
            </a:r>
            <a:r>
              <a:rPr lang="en-US" dirty="0">
                <a:latin typeface="Rockwell" charset="0"/>
              </a:rPr>
              <a:t>of </a:t>
            </a:r>
            <a:r>
              <a:rPr lang="en-US" dirty="0" smtClean="0">
                <a:latin typeface="Rockwell" charset="0"/>
              </a:rPr>
              <a:t>life</a:t>
            </a:r>
          </a:p>
          <a:p>
            <a:pPr marL="514350" indent="-514350" eaLnBrk="1" hangingPunct="1">
              <a:buFont typeface="+mj-lt"/>
              <a:buAutoNum type="arabicPeriod"/>
            </a:pPr>
            <a:endParaRPr lang="en-US" dirty="0">
              <a:latin typeface="Rockwell" charset="0"/>
            </a:endParaRP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 smtClean="0">
                <a:latin typeface="Rockwell" charset="0"/>
              </a:rPr>
              <a:t>What is homeostasis?  Give an example</a:t>
            </a:r>
            <a:endParaRPr lang="en-US" dirty="0">
              <a:latin typeface="Rockwell" charset="0"/>
            </a:endParaRPr>
          </a:p>
        </p:txBody>
      </p:sp>
      <p:sp>
        <p:nvSpPr>
          <p:cNvPr id="52227" name="Rectangle 4"/>
          <p:cNvSpPr>
            <a:spLocks noChangeArrowheads="1"/>
          </p:cNvSpPr>
          <p:nvPr/>
        </p:nvSpPr>
        <p:spPr bwMode="auto">
          <a:xfrm>
            <a:off x="3048000" y="1219200"/>
            <a:ext cx="22098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28" name="Rectangle 5"/>
          <p:cNvSpPr>
            <a:spLocks noChangeArrowheads="1"/>
          </p:cNvSpPr>
          <p:nvPr/>
        </p:nvSpPr>
        <p:spPr bwMode="auto">
          <a:xfrm>
            <a:off x="7162800" y="1143000"/>
            <a:ext cx="9144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29" name="Rectangle 6"/>
          <p:cNvSpPr>
            <a:spLocks noChangeArrowheads="1"/>
          </p:cNvSpPr>
          <p:nvPr/>
        </p:nvSpPr>
        <p:spPr bwMode="auto">
          <a:xfrm>
            <a:off x="2667000" y="1676400"/>
            <a:ext cx="1752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766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2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2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22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22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22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22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6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animBg="1"/>
      <p:bldP spid="52228" grpId="0" animBg="1"/>
      <p:bldP spid="52229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-254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review cont’d</a:t>
            </a:r>
            <a:endParaRPr lang="en-US" dirty="0"/>
          </a:p>
        </p:txBody>
      </p:sp>
      <p:sp>
        <p:nvSpPr>
          <p:cNvPr id="51202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839200" cy="5638800"/>
          </a:xfrm>
        </p:spPr>
        <p:txBody>
          <a:bodyPr/>
          <a:lstStyle/>
          <a:p>
            <a:pPr marL="514350" indent="-514350">
              <a:buFont typeface="+mj-lt"/>
              <a:buAutoNum type="arabicPeriod" startAt="7"/>
            </a:pPr>
            <a:r>
              <a:rPr lang="en-US" dirty="0">
                <a:latin typeface="Rockwell" charset="0"/>
              </a:rPr>
              <a:t>What is an adaptation</a:t>
            </a:r>
            <a:r>
              <a:rPr lang="en-US" dirty="0" smtClean="0">
                <a:latin typeface="Rockwell" charset="0"/>
              </a:rPr>
              <a:t>?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 smtClean="0">
                <a:latin typeface="Rockwell" charset="0"/>
              </a:rPr>
              <a:t>What does the scientific method start with?</a:t>
            </a:r>
            <a:endParaRPr lang="en-US" dirty="0">
              <a:latin typeface="Rockwell" charset="0"/>
            </a:endParaRPr>
          </a:p>
          <a:p>
            <a:pPr marL="514350" indent="-514350">
              <a:buFont typeface="+mj-lt"/>
              <a:buAutoNum type="arabicPeriod" startAt="7"/>
            </a:pPr>
            <a:r>
              <a:rPr lang="en-US" dirty="0" smtClean="0">
                <a:latin typeface="Rockwell" charset="0"/>
              </a:rPr>
              <a:t>What </a:t>
            </a:r>
            <a:r>
              <a:rPr lang="en-US" dirty="0">
                <a:latin typeface="Rockwell" charset="0"/>
              </a:rPr>
              <a:t>is a hypothesis? </a:t>
            </a:r>
            <a:endParaRPr lang="en-US" dirty="0" smtClean="0">
              <a:latin typeface="Rockwell" charset="0"/>
            </a:endParaRPr>
          </a:p>
          <a:p>
            <a:pPr marL="514350" indent="-514350">
              <a:buFont typeface="+mj-lt"/>
              <a:buAutoNum type="arabicPeriod" startAt="7"/>
            </a:pPr>
            <a:r>
              <a:rPr lang="en-US" dirty="0"/>
              <a:t>What is metabolism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 smtClean="0"/>
              <a:t> </a:t>
            </a:r>
            <a:r>
              <a:rPr lang="en-US" dirty="0"/>
              <a:t>What are the 4 biological molecules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 smtClean="0"/>
              <a:t> </a:t>
            </a:r>
            <a:r>
              <a:rPr lang="en-US" dirty="0"/>
              <a:t>What is the difference between asexual and sexual reproduction?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 smtClean="0">
                <a:latin typeface="Rockwell" charset="0"/>
              </a:rPr>
              <a:t>Which </a:t>
            </a:r>
            <a:r>
              <a:rPr lang="en-US" dirty="0">
                <a:latin typeface="Rockwell" charset="0"/>
              </a:rPr>
              <a:t>Domain of life to humans belong to?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 smtClean="0">
                <a:latin typeface="Rockwell" charset="0"/>
              </a:rPr>
              <a:t>Which </a:t>
            </a:r>
            <a:r>
              <a:rPr lang="en-US" dirty="0">
                <a:latin typeface="Rockwell" charset="0"/>
              </a:rPr>
              <a:t>Domain of life does bacteria belong to?</a:t>
            </a:r>
          </a:p>
          <a:p>
            <a:endParaRPr lang="en-US" dirty="0">
              <a:latin typeface="Rockwell" charset="0"/>
            </a:endParaRPr>
          </a:p>
          <a:p>
            <a:endParaRPr lang="en-US" dirty="0">
              <a:latin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845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1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12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12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12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0" y="0"/>
            <a:ext cx="4114800" cy="990600"/>
          </a:xfrm>
        </p:spPr>
        <p:txBody>
          <a:bodyPr/>
          <a:lstStyle/>
          <a:p>
            <a:r>
              <a:rPr lang="en-US" dirty="0" smtClean="0"/>
              <a:t>Quiz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8229600" cy="4525962"/>
          </a:xfrm>
        </p:spPr>
        <p:txBody>
          <a:bodyPr/>
          <a:lstStyle/>
          <a:p>
            <a:r>
              <a:rPr lang="en-US" dirty="0" smtClean="0"/>
              <a:t>What does “medium A” mean?</a:t>
            </a:r>
          </a:p>
          <a:p>
            <a:r>
              <a:rPr lang="en-US" dirty="0" smtClean="0"/>
              <a:t>What is happening here?</a:t>
            </a:r>
          </a:p>
          <a:p>
            <a:r>
              <a:rPr lang="en-US" dirty="0" smtClean="0"/>
              <a:t>Which growth is faster?</a:t>
            </a:r>
          </a:p>
          <a:p>
            <a:endParaRPr lang="en-US" dirty="0"/>
          </a:p>
        </p:txBody>
      </p:sp>
      <p:pic>
        <p:nvPicPr>
          <p:cNvPr id="4" name="Picture 3" descr="Screen Shot 2013-09-12 at 7.08.58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333" y="2670343"/>
            <a:ext cx="6688667" cy="4153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064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9/16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ATB</a:t>
            </a:r>
          </a:p>
          <a:p>
            <a:endParaRPr lang="en-US" dirty="0"/>
          </a:p>
          <a:p>
            <a:r>
              <a:rPr lang="en-US" dirty="0" smtClean="0"/>
              <a:t>Today:</a:t>
            </a:r>
          </a:p>
          <a:p>
            <a:pPr lvl="1"/>
            <a:r>
              <a:rPr lang="en-US" dirty="0" smtClean="0"/>
              <a:t>CDT Make ups???</a:t>
            </a:r>
          </a:p>
          <a:p>
            <a:pPr lvl="1"/>
            <a:r>
              <a:rPr lang="en-US" dirty="0" smtClean="0"/>
              <a:t>Test!</a:t>
            </a:r>
          </a:p>
          <a:p>
            <a:pPr lvl="1"/>
            <a:r>
              <a:rPr lang="en-US" dirty="0" smtClean="0"/>
              <a:t>Get out your study guides to turn in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Need a pencil!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Choose the best answer and put it on the </a:t>
            </a:r>
            <a:r>
              <a:rPr lang="en-US" dirty="0" err="1" smtClean="0"/>
              <a:t>scantron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469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Rockwell" charset="0"/>
              </a:rPr>
              <a:t>QUIZ BONUS:</a:t>
            </a: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</a:rPr>
              <a:t>What does </a:t>
            </a:r>
            <a:r>
              <a:rPr lang="en-US" dirty="0" smtClean="0">
                <a:latin typeface="Rockwell" charset="0"/>
                <a:ea typeface="ＭＳ Ｐゴシック" charset="0"/>
              </a:rPr>
              <a:t>anatomy study?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491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/>
          </p:cNvSpPr>
          <p:nvPr>
            <p:ph type="title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effectLst/>
                <a:latin typeface="Rockwell" charset="0"/>
              </a:rPr>
              <a:t>The End</a:t>
            </a:r>
          </a:p>
        </p:txBody>
      </p:sp>
      <p:sp>
        <p:nvSpPr>
          <p:cNvPr id="5632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en-US" dirty="0">
              <a:latin typeface="Rockwell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283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81000" y="0"/>
            <a:ext cx="822960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z="3800">
                <a:effectLst/>
                <a:latin typeface="Rockwell" charset="0"/>
              </a:rPr>
              <a:t>Scientific Method == Review</a:t>
            </a:r>
          </a:p>
        </p:txBody>
      </p:sp>
      <p:sp>
        <p:nvSpPr>
          <p:cNvPr id="129027" name="Rectangle 3"/>
          <p:cNvSpPr>
            <a:spLocks noGrp="1"/>
          </p:cNvSpPr>
          <p:nvPr>
            <p:ph type="body" idx="4294967295"/>
          </p:nvPr>
        </p:nvSpPr>
        <p:spPr>
          <a:xfrm>
            <a:off x="228600" y="762000"/>
            <a:ext cx="8610600" cy="5791200"/>
          </a:xfrm>
        </p:spPr>
        <p:txBody>
          <a:bodyPr/>
          <a:lstStyle/>
          <a:p>
            <a:pPr eaLnBrk="1" hangingPunct="1"/>
            <a:r>
              <a:rPr lang="en-US" sz="2600">
                <a:latin typeface="Rockwell" charset="0"/>
              </a:rPr>
              <a:t>What do we use science for? 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Helps explain the world around us</a:t>
            </a:r>
          </a:p>
          <a:p>
            <a:pPr eaLnBrk="1" hangingPunct="1"/>
            <a:r>
              <a:rPr lang="en-US" sz="2600">
                <a:latin typeface="Rockwell" charset="0"/>
              </a:rPr>
              <a:t>How does this work?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Usually starts with a question…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…Why do things fall?  How do plants grow?  Why do leaves change color in the fall?  What do barnacles eat?</a:t>
            </a:r>
          </a:p>
          <a:p>
            <a:pPr eaLnBrk="1" hangingPunct="1"/>
            <a:r>
              <a:rPr lang="en-US" sz="2600">
                <a:latin typeface="Rockwell" charset="0"/>
              </a:rPr>
              <a:t>This usually leads to a prediction and your hypothesis (sometimes in the </a:t>
            </a:r>
            <a:r>
              <a:rPr lang="ja-JP" altLang="en-US" sz="2600">
                <a:latin typeface="Rockwell" charset="0"/>
              </a:rPr>
              <a:t>“</a:t>
            </a:r>
            <a:r>
              <a:rPr lang="en-US" altLang="ja-JP" sz="2600">
                <a:latin typeface="Rockwell" charset="0"/>
              </a:rPr>
              <a:t>if-then</a:t>
            </a:r>
            <a:r>
              <a:rPr lang="ja-JP" altLang="en-US" sz="2600">
                <a:latin typeface="Rockwell" charset="0"/>
              </a:rPr>
              <a:t>”</a:t>
            </a:r>
            <a:r>
              <a:rPr lang="en-US" altLang="ja-JP" sz="2600">
                <a:latin typeface="Rockwell" charset="0"/>
              </a:rPr>
              <a:t> format)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IF stuff falls then it is because the atmosphere is pushing down on them</a:t>
            </a:r>
          </a:p>
          <a:p>
            <a:pPr eaLnBrk="1" hangingPunct="1"/>
            <a:r>
              <a:rPr lang="en-US" sz="2600" u="sng">
                <a:latin typeface="Rockwell" charset="0"/>
              </a:rPr>
              <a:t>Hypothesis</a:t>
            </a:r>
            <a:r>
              <a:rPr lang="en-US" sz="2600">
                <a:latin typeface="Rockwell" charset="0"/>
              </a:rPr>
              <a:t> - 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Proposed explanation for a phenomenon</a:t>
            </a:r>
          </a:p>
          <a:p>
            <a:pPr eaLnBrk="1" hangingPunct="1"/>
            <a:endParaRPr lang="en-US" sz="2600"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9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9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9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9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90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0"/>
            <a:ext cx="822960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z="3800">
                <a:effectLst/>
                <a:latin typeface="Rockwell" charset="0"/>
              </a:rPr>
              <a:t>Scientific Method (con</a:t>
            </a:r>
            <a:r>
              <a:rPr lang="ja-JP" altLang="en-US" sz="3800">
                <a:effectLst/>
                <a:latin typeface="Rockwell" charset="0"/>
              </a:rPr>
              <a:t>’</a:t>
            </a:r>
            <a:r>
              <a:rPr lang="en-US" altLang="ja-JP" sz="3800">
                <a:effectLst/>
                <a:latin typeface="Rockwell" charset="0"/>
              </a:rPr>
              <a:t>t)</a:t>
            </a:r>
            <a:endParaRPr lang="en-US" sz="3800">
              <a:effectLst/>
              <a:latin typeface="Rockwell" charset="0"/>
            </a:endParaRPr>
          </a:p>
        </p:txBody>
      </p:sp>
      <p:sp>
        <p:nvSpPr>
          <p:cNvPr id="1331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447800"/>
            <a:ext cx="82296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>
                <a:latin typeface="Rockwell" charset="0"/>
              </a:rPr>
              <a:t>Next, you want to test your hypothesis</a:t>
            </a:r>
          </a:p>
          <a:p>
            <a:pPr eaLnBrk="1" hangingPunct="1">
              <a:lnSpc>
                <a:spcPct val="90000"/>
              </a:lnSpc>
            </a:pPr>
            <a:r>
              <a:rPr lang="en-US" sz="2600">
                <a:latin typeface="Rockwell" charset="0"/>
              </a:rPr>
              <a:t>Designing your Experiment </a:t>
            </a:r>
          </a:p>
          <a:p>
            <a:pPr lvl="1" eaLnBrk="1" hangingPunct="1">
              <a:lnSpc>
                <a:spcPct val="90000"/>
              </a:lnSpc>
            </a:pPr>
            <a:r>
              <a:rPr lang="en-US" u="sng">
                <a:latin typeface="Rockwell" charset="0"/>
                <a:ea typeface="ＭＳ Ｐゴシック" charset="0"/>
              </a:rPr>
              <a:t>Control Group</a:t>
            </a:r>
            <a:r>
              <a:rPr lang="en-US">
                <a:latin typeface="Rockwell" charset="0"/>
                <a:ea typeface="ＭＳ Ｐゴシック" charset="0"/>
              </a:rPr>
              <a:t>–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600">
                <a:latin typeface="Rockwell" charset="0"/>
                <a:ea typeface="ＭＳ Ｐゴシック" charset="0"/>
              </a:rPr>
              <a:t> setup that stays the same in the experiment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u="sng">
                <a:latin typeface="Rockwell" charset="0"/>
                <a:ea typeface="ＭＳ Ｐゴシック" charset="0"/>
              </a:rPr>
              <a:t>Experimental Group</a:t>
            </a:r>
            <a:r>
              <a:rPr lang="en-US">
                <a:latin typeface="Rockwell" charset="0"/>
                <a:ea typeface="ＭＳ Ｐゴシック" charset="0"/>
              </a:rPr>
              <a:t> –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600">
                <a:latin typeface="Rockwell" charset="0"/>
                <a:ea typeface="ＭＳ Ｐゴシック" charset="0"/>
              </a:rPr>
              <a:t>setup that is changed in the experiment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u="sng">
                <a:latin typeface="Rockwell" charset="0"/>
                <a:ea typeface="ＭＳ Ｐゴシック" charset="0"/>
              </a:rPr>
              <a:t>Independent Variable</a:t>
            </a:r>
            <a:r>
              <a:rPr lang="en-US">
                <a:latin typeface="Rockwell" charset="0"/>
                <a:ea typeface="ＭＳ Ｐゴシック" charset="0"/>
              </a:rPr>
              <a:t> –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600">
                <a:latin typeface="Rockwell" charset="0"/>
                <a:ea typeface="ＭＳ Ｐゴシック" charset="0"/>
              </a:rPr>
              <a:t>factor that you are testing  </a:t>
            </a:r>
          </a:p>
          <a:p>
            <a:pPr lvl="1" eaLnBrk="1" hangingPunct="1">
              <a:lnSpc>
                <a:spcPct val="90000"/>
              </a:lnSpc>
            </a:pPr>
            <a:r>
              <a:rPr lang="en-US" u="sng">
                <a:latin typeface="Rockwell" charset="0"/>
                <a:ea typeface="ＭＳ Ｐゴシック" charset="0"/>
              </a:rPr>
              <a:t>Dependant Variable</a:t>
            </a:r>
            <a:r>
              <a:rPr lang="en-US">
                <a:latin typeface="Rockwell" charset="0"/>
                <a:ea typeface="ＭＳ Ｐゴシック" charset="0"/>
              </a:rPr>
              <a:t> –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600">
                <a:latin typeface="Rockwell" charset="0"/>
                <a:ea typeface="ＭＳ Ｐゴシック" charset="0"/>
              </a:rPr>
              <a:t>or responding variable (changes because of the independent variable)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3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33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3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33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33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9/14  ATB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energy molecule of the cell?</a:t>
            </a:r>
          </a:p>
          <a:p>
            <a:r>
              <a:rPr lang="en-US" dirty="0" smtClean="0"/>
              <a:t>Today:</a:t>
            </a:r>
          </a:p>
          <a:p>
            <a:pPr lvl="1"/>
            <a:r>
              <a:rPr lang="en-US" dirty="0" smtClean="0"/>
              <a:t>Look over the tests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Start the chapter 1 book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321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96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53536"/>
            <a:ext cx="8229600" cy="1143000"/>
          </a:xfrm>
        </p:spPr>
        <p:txBody>
          <a:bodyPr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General Stuff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8806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eaLnBrk="1" hangingPunct="1"/>
            <a:r>
              <a:rPr lang="en-US">
                <a:latin typeface="Rockwell" charset="0"/>
              </a:rPr>
              <a:t>Biosphere – planet that sustains life</a:t>
            </a:r>
          </a:p>
          <a:p>
            <a:pPr eaLnBrk="1" hangingPunct="1">
              <a:buFont typeface="Wingdings 2" charset="0"/>
              <a:buNone/>
            </a:pPr>
            <a:endParaRPr lang="en-US">
              <a:latin typeface="Rockwell" charset="0"/>
            </a:endParaRPr>
          </a:p>
          <a:p>
            <a:pPr eaLnBrk="1" hangingPunct="1"/>
            <a:r>
              <a:rPr lang="en-US">
                <a:latin typeface="Rockwell" charset="0"/>
              </a:rPr>
              <a:t>Ecosystem – 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communities of living organisms and their non-living environment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Biotic = living		abiotic = non-living</a:t>
            </a:r>
          </a:p>
          <a:p>
            <a:pPr lvl="1" eaLnBrk="1" hangingPunct="1">
              <a:buFontTx/>
              <a:buNone/>
            </a:pPr>
            <a:endParaRPr lang="en-US"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>
                <a:latin typeface="Rockwell" charset="0"/>
              </a:rPr>
              <a:t>Evolution – 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changing of a population over time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8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880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228600"/>
            <a:ext cx="8229600" cy="4525963"/>
          </a:xfrm>
        </p:spPr>
        <p:txBody>
          <a:bodyPr/>
          <a:lstStyle/>
          <a:p>
            <a:pPr eaLnBrk="1" hangingPunct="1"/>
            <a:r>
              <a:rPr lang="en-US" u="sng" dirty="0">
                <a:latin typeface="Rockwell" charset="0"/>
              </a:rPr>
              <a:t>Natural Selection </a:t>
            </a:r>
            <a:r>
              <a:rPr lang="en-US" dirty="0">
                <a:latin typeface="Rockwell" charset="0"/>
              </a:rPr>
              <a:t>– </a:t>
            </a: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</a:rPr>
              <a:t>traits that are beneficial are more likely to be passed to offspring - </a:t>
            </a:r>
            <a:r>
              <a:rPr lang="ja-JP" altLang="en-US" dirty="0">
                <a:latin typeface="Rockwell" charset="0"/>
                <a:ea typeface="ＭＳ Ｐゴシック" charset="0"/>
              </a:rPr>
              <a:t>“</a:t>
            </a:r>
            <a:r>
              <a:rPr lang="en-US" altLang="ja-JP" dirty="0">
                <a:latin typeface="Rockwell" charset="0"/>
                <a:ea typeface="ＭＳ Ｐゴシック" charset="0"/>
              </a:rPr>
              <a:t>survival of the fittest</a:t>
            </a:r>
            <a:r>
              <a:rPr lang="ja-JP" altLang="en-US" dirty="0">
                <a:latin typeface="Rockwell" charset="0"/>
                <a:ea typeface="ＭＳ Ｐゴシック" charset="0"/>
              </a:rPr>
              <a:t>”</a:t>
            </a:r>
            <a:endParaRPr lang="en-US" altLang="ja-JP" dirty="0"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u="sng" dirty="0">
                <a:latin typeface="Rockwell" charset="0"/>
              </a:rPr>
              <a:t>Adaptations</a:t>
            </a:r>
            <a:r>
              <a:rPr lang="en-US" dirty="0">
                <a:latin typeface="Rockwell" charset="0"/>
              </a:rPr>
              <a:t> – </a:t>
            </a: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</a:rPr>
              <a:t>Traits that improve organisms ability to survive and reproduce</a:t>
            </a:r>
          </a:p>
          <a:p>
            <a:pPr eaLnBrk="1" hangingPunct="1"/>
            <a:r>
              <a:rPr lang="en-US" u="sng" dirty="0">
                <a:latin typeface="Rockwell" charset="0"/>
              </a:rPr>
              <a:t>Fitness</a:t>
            </a:r>
            <a:r>
              <a:rPr lang="en-US" dirty="0">
                <a:latin typeface="Rockwell" charset="0"/>
              </a:rPr>
              <a:t> – </a:t>
            </a: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</a:rPr>
              <a:t>An organisms contribution to genes to the next generation</a:t>
            </a:r>
          </a:p>
          <a:p>
            <a:pPr eaLnBrk="1" hangingPunct="1"/>
            <a:endParaRPr lang="en-US" dirty="0">
              <a:latin typeface="Rockwell" charset="0"/>
            </a:endParaRPr>
          </a:p>
        </p:txBody>
      </p:sp>
      <p:pic>
        <p:nvPicPr>
          <p:cNvPr id="7373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900613"/>
            <a:ext cx="3352800" cy="195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2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895725"/>
            <a:ext cx="3810000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0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/>
          </p:cNvSpPr>
          <p:nvPr>
            <p:ph type="body" idx="4294967295"/>
          </p:nvPr>
        </p:nvSpPr>
        <p:spPr>
          <a:xfrm>
            <a:off x="228600" y="122238"/>
            <a:ext cx="8229600" cy="4525962"/>
          </a:xfrm>
        </p:spPr>
        <p:txBody>
          <a:bodyPr/>
          <a:lstStyle/>
          <a:p>
            <a:pPr eaLnBrk="1" hangingPunct="1"/>
            <a:r>
              <a:rPr lang="en-US">
                <a:latin typeface="Rockwell" charset="0"/>
              </a:rPr>
              <a:t>Grey mice…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…have better camouflage…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Meaning they get eaten less…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Meaning they pass on their grey genes to the next generation…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Which means a higher fitness</a:t>
            </a:r>
          </a:p>
          <a:p>
            <a:pPr eaLnBrk="1" hangingPunct="1"/>
            <a:endParaRPr lang="en-US">
              <a:latin typeface="Rockwell" charset="0"/>
            </a:endParaRPr>
          </a:p>
        </p:txBody>
      </p:sp>
      <p:pic>
        <p:nvPicPr>
          <p:cNvPr id="7577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90838"/>
            <a:ext cx="7038975" cy="396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048000" y="2895600"/>
            <a:ext cx="2057400" cy="3962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34000" y="2895600"/>
            <a:ext cx="2286000" cy="3962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1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1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21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9-10 at 10.56.18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"/>
            <a:ext cx="4380943" cy="63246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2819400"/>
            <a:ext cx="4343400" cy="1752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4953000"/>
            <a:ext cx="4343400" cy="1905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3252" name="Content Placeholder 7"/>
          <p:cNvSpPr>
            <a:spLocks noGrp="1"/>
          </p:cNvSpPr>
          <p:nvPr>
            <p:ph idx="1"/>
          </p:nvPr>
        </p:nvSpPr>
        <p:spPr>
          <a:xfrm>
            <a:off x="381000" y="-25400"/>
            <a:ext cx="8229600" cy="2463800"/>
          </a:xfrm>
        </p:spPr>
        <p:txBody>
          <a:bodyPr/>
          <a:lstStyle/>
          <a:p>
            <a:r>
              <a:rPr lang="en-US">
                <a:latin typeface="Rockwell" charset="0"/>
              </a:rPr>
              <a:t>Describe how natural selection works.</a:t>
            </a:r>
          </a:p>
          <a:p>
            <a:endParaRPr lang="en-US">
              <a:latin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498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2"/>
          <p:cNvSpPr>
            <a:spLocks noGrp="1"/>
          </p:cNvSpPr>
          <p:nvPr>
            <p:ph type="title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ffectLst/>
              <a:latin typeface="Rockwell" charset="0"/>
            </a:endParaRPr>
          </a:p>
        </p:txBody>
      </p:sp>
      <p:sp>
        <p:nvSpPr>
          <p:cNvPr id="7782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en-US">
              <a:latin typeface="Rockwell" charset="0"/>
            </a:endParaRPr>
          </a:p>
        </p:txBody>
      </p:sp>
      <p:pic>
        <p:nvPicPr>
          <p:cNvPr id="9421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1000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514600"/>
            <a:ext cx="4648200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379913"/>
            <a:ext cx="4191000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4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4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4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4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53536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Natural Selection…how does it work?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9625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Rockwell" charset="0"/>
              </a:rPr>
              <a:t>Create your own hypothesis explaining how giraffes evolved long necks, assuming their ancestors were shorter.  What evolutionary pressure caused the longer necks? (Why did it happen?)</a:t>
            </a:r>
          </a:p>
          <a:p>
            <a:pPr eaLnBrk="1" hangingPunct="1"/>
            <a:r>
              <a:rPr lang="en-US">
                <a:latin typeface="Rockwell" charset="0"/>
              </a:rPr>
              <a:t>Giraffe fight!!!</a:t>
            </a:r>
          </a:p>
          <a:p>
            <a:pPr eaLnBrk="1" hangingPunct="1"/>
            <a:r>
              <a:rPr lang="en-US" sz="1600">
                <a:latin typeface="Rockwell" charset="0"/>
              </a:rPr>
              <a:t>http://www.youtube.com/watch?v=C7HCIGFdBt8</a:t>
            </a:r>
          </a:p>
        </p:txBody>
      </p:sp>
      <p:pic>
        <p:nvPicPr>
          <p:cNvPr id="9626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350" y="4191000"/>
            <a:ext cx="20256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26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105400"/>
            <a:ext cx="1747838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6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r>
              <a:rPr lang="en-US" dirty="0" smtClean="0"/>
              <a:t>9/15 ATB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57800"/>
          </a:xfrm>
        </p:spPr>
        <p:txBody>
          <a:bodyPr/>
          <a:lstStyle/>
          <a:p>
            <a:r>
              <a:rPr lang="en-US" dirty="0" smtClean="0"/>
              <a:t>Factors that limit the # of organisms in a location?</a:t>
            </a:r>
          </a:p>
          <a:p>
            <a:r>
              <a:rPr lang="en-US" dirty="0" smtClean="0"/>
              <a:t>Today:</a:t>
            </a:r>
          </a:p>
          <a:p>
            <a:pPr lvl="1"/>
            <a:r>
              <a:rPr lang="en-US" dirty="0" smtClean="0"/>
              <a:t>Finish your book assignment – let me see your finished assignment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Start discussing chapter 1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u="sng" dirty="0" smtClean="0"/>
              <a:t>Friday</a:t>
            </a:r>
            <a:r>
              <a:rPr lang="en-US" dirty="0" smtClean="0"/>
              <a:t>:  Quiz (38 points) on chapter 1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633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20060</TotalTime>
  <Words>2663</Words>
  <Application>Microsoft Macintosh PowerPoint</Application>
  <PresentationFormat>On-screen Show (4:3)</PresentationFormat>
  <Paragraphs>575</Paragraphs>
  <Slides>86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86</vt:i4>
      </vt:variant>
    </vt:vector>
  </HeadingPairs>
  <TitlesOfParts>
    <vt:vector size="87" baseType="lpstr">
      <vt:lpstr>Foundry</vt:lpstr>
      <vt:lpstr>9/8 ATB</vt:lpstr>
      <vt:lpstr>9/9 ATB</vt:lpstr>
      <vt:lpstr>9/10 </vt:lpstr>
      <vt:lpstr>Once you get your laptop…</vt:lpstr>
      <vt:lpstr>Allowing Pop-ups</vt:lpstr>
      <vt:lpstr>Google classroom </vt:lpstr>
      <vt:lpstr>9/11 ATB - Friday</vt:lpstr>
      <vt:lpstr>9/14  ATB</vt:lpstr>
      <vt:lpstr>9/15 ATB</vt:lpstr>
      <vt:lpstr>Assigment</vt:lpstr>
      <vt:lpstr>Biology – Chapter 1 Refresher – 20 points </vt:lpstr>
      <vt:lpstr>Biology – Chapter 1 Refresher Scientific Method </vt:lpstr>
      <vt:lpstr>9/16 - ATB</vt:lpstr>
      <vt:lpstr>PowerPoint Presentation</vt:lpstr>
      <vt:lpstr>8 Characteristics of  Life</vt:lpstr>
      <vt:lpstr>7 Characteristics of  Life</vt:lpstr>
      <vt:lpstr>PowerPoint Presentation</vt:lpstr>
      <vt:lpstr>Characteristics of Life</vt:lpstr>
      <vt:lpstr>Characteristics of Life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Use the glossary to define the following terms.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Biology – Chapter 1 Refresher – 20 points </vt:lpstr>
      <vt:lpstr>PowerPoint Presentation</vt:lpstr>
      <vt:lpstr>Directions:</vt:lpstr>
      <vt:lpstr>Online book directions…</vt:lpstr>
      <vt:lpstr>PowerPoint Presentation</vt:lpstr>
      <vt:lpstr>www.Remind.com </vt:lpstr>
      <vt:lpstr>8/28  FIRST ATB!</vt:lpstr>
      <vt:lpstr>The World of Biology</vt:lpstr>
      <vt:lpstr>9/2 ATB</vt:lpstr>
      <vt:lpstr>What is biology?</vt:lpstr>
      <vt:lpstr>What are some of the branches of biology? </vt:lpstr>
      <vt:lpstr>PowerPoint Presentation</vt:lpstr>
      <vt:lpstr>9/3 ATB</vt:lpstr>
      <vt:lpstr>Characteristics of Life</vt:lpstr>
      <vt:lpstr>What is the difference between living and nonliving?</vt:lpstr>
      <vt:lpstr>What are  the characteristics of life?</vt:lpstr>
      <vt:lpstr>7 Characteristics of  Life</vt:lpstr>
      <vt:lpstr>PowerPoint Presentation</vt:lpstr>
      <vt:lpstr>9/4 ATB</vt:lpstr>
      <vt:lpstr>9/5 ATB</vt:lpstr>
      <vt:lpstr>Characteristics of Life</vt:lpstr>
      <vt:lpstr>PowerPoint Presentation</vt:lpstr>
      <vt:lpstr>9/9 ATB</vt:lpstr>
      <vt:lpstr>9/10 ATB</vt:lpstr>
      <vt:lpstr>PowerPoint Presentation</vt:lpstr>
      <vt:lpstr>PowerPoint Presentation</vt:lpstr>
      <vt:lpstr>PowerPoint Presentation</vt:lpstr>
      <vt:lpstr>PowerPoint Presentation</vt:lpstr>
      <vt:lpstr>9/11 ATB</vt:lpstr>
      <vt:lpstr>PowerPoint Presentation</vt:lpstr>
      <vt:lpstr>Characteristics of life review: </vt:lpstr>
      <vt:lpstr>Book Assignment</vt:lpstr>
      <vt:lpstr>Domains of Life</vt:lpstr>
      <vt:lpstr>Kingdoms of Life</vt:lpstr>
      <vt:lpstr>Kingdoms of Life</vt:lpstr>
      <vt:lpstr>The Big Ideas in Biology </vt:lpstr>
      <vt:lpstr>The Big Ideas in Biology </vt:lpstr>
      <vt:lpstr>The Big Ideas in Biology </vt:lpstr>
      <vt:lpstr>9/12 ATB</vt:lpstr>
      <vt:lpstr>Test Review</vt:lpstr>
      <vt:lpstr>Review</vt:lpstr>
      <vt:lpstr>review cont’d</vt:lpstr>
      <vt:lpstr>Quiz Review</vt:lpstr>
      <vt:lpstr>9/16</vt:lpstr>
      <vt:lpstr>PowerPoint Presentation</vt:lpstr>
      <vt:lpstr>The End</vt:lpstr>
      <vt:lpstr>PowerPoint Presentation</vt:lpstr>
      <vt:lpstr>Scientific Method == Review</vt:lpstr>
      <vt:lpstr>Scientific Method (con’t)</vt:lpstr>
      <vt:lpstr>PowerPoint Presentation</vt:lpstr>
      <vt:lpstr>General Stuff</vt:lpstr>
      <vt:lpstr>PowerPoint Presentation</vt:lpstr>
      <vt:lpstr>PowerPoint Presentation</vt:lpstr>
      <vt:lpstr>PowerPoint Presentation</vt:lpstr>
      <vt:lpstr>PowerPoint Presentation</vt:lpstr>
      <vt:lpstr>Natural Selection…how does it work?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World of Biology</dc:title>
  <dc:creator>David</dc:creator>
  <cp:lastModifiedBy>SASD User</cp:lastModifiedBy>
  <cp:revision>257</cp:revision>
  <cp:lastPrinted>2013-09-16T18:17:48Z</cp:lastPrinted>
  <dcterms:created xsi:type="dcterms:W3CDTF">2012-09-11T17:47:09Z</dcterms:created>
  <dcterms:modified xsi:type="dcterms:W3CDTF">2015-09-16T13:44:31Z</dcterms:modified>
</cp:coreProperties>
</file>